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9" r:id="rId4"/>
    <p:sldId id="258" r:id="rId5"/>
    <p:sldId id="260" r:id="rId6"/>
    <p:sldId id="261" r:id="rId7"/>
    <p:sldId id="262" r:id="rId8"/>
    <p:sldId id="263" r:id="rId9"/>
    <p:sldId id="264" r:id="rId10"/>
    <p:sldId id="265" r:id="rId11"/>
    <p:sldId id="266" r:id="rId12"/>
    <p:sldId id="267" r:id="rId13"/>
    <p:sldId id="269" r:id="rId14"/>
    <p:sldId id="270" r:id="rId15"/>
    <p:sldId id="271" r:id="rId16"/>
    <p:sldId id="268" r:id="rId17"/>
    <p:sldId id="275" r:id="rId18"/>
    <p:sldId id="272" r:id="rId19"/>
    <p:sldId id="273" r:id="rId20"/>
    <p:sldId id="274" r:id="rId21"/>
    <p:sldId id="276" r:id="rId2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4" d="100"/>
          <a:sy n="74" d="100"/>
        </p:scale>
        <p:origin x="-1044" y="-90"/>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86D6B49A-883A-4D19-BE50-4DC8FB6C920E}" type="datetimeFigureOut">
              <a:rPr lang="en-US" smtClean="0"/>
              <a:pPr/>
              <a:t>12/12/2010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079B377-E93E-49E8-A085-EA1437481881}"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6D6B49A-883A-4D19-BE50-4DC8FB6C920E}" type="datetimeFigureOut">
              <a:rPr lang="en-US" smtClean="0"/>
              <a:pPr/>
              <a:t>12/12/2010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079B377-E93E-49E8-A085-EA1437481881}"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6D6B49A-883A-4D19-BE50-4DC8FB6C920E}" type="datetimeFigureOut">
              <a:rPr lang="en-US" smtClean="0"/>
              <a:pPr/>
              <a:t>12/12/2010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079B377-E93E-49E8-A085-EA1437481881}"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6D6B49A-883A-4D19-BE50-4DC8FB6C920E}" type="datetimeFigureOut">
              <a:rPr lang="en-US" smtClean="0"/>
              <a:pPr/>
              <a:t>12/12/2010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079B377-E93E-49E8-A085-EA1437481881}"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6D6B49A-883A-4D19-BE50-4DC8FB6C920E}" type="datetimeFigureOut">
              <a:rPr lang="en-US" smtClean="0"/>
              <a:pPr/>
              <a:t>12/12/2010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079B377-E93E-49E8-A085-EA1437481881}"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86D6B49A-883A-4D19-BE50-4DC8FB6C920E}" type="datetimeFigureOut">
              <a:rPr lang="en-US" smtClean="0"/>
              <a:pPr/>
              <a:t>12/12/2010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079B377-E93E-49E8-A085-EA1437481881}"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86D6B49A-883A-4D19-BE50-4DC8FB6C920E}" type="datetimeFigureOut">
              <a:rPr lang="en-US" smtClean="0"/>
              <a:pPr/>
              <a:t>12/12/2010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0079B377-E93E-49E8-A085-EA1437481881}"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86D6B49A-883A-4D19-BE50-4DC8FB6C920E}" type="datetimeFigureOut">
              <a:rPr lang="en-US" smtClean="0"/>
              <a:pPr/>
              <a:t>12/12/2010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0079B377-E93E-49E8-A085-EA1437481881}"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6D6B49A-883A-4D19-BE50-4DC8FB6C920E}" type="datetimeFigureOut">
              <a:rPr lang="en-US" smtClean="0"/>
              <a:pPr/>
              <a:t>12/12/2010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079B377-E93E-49E8-A085-EA1437481881}"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6D6B49A-883A-4D19-BE50-4DC8FB6C920E}" type="datetimeFigureOut">
              <a:rPr lang="en-US" smtClean="0"/>
              <a:pPr/>
              <a:t>12/12/2010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079B377-E93E-49E8-A085-EA1437481881}"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6D6B49A-883A-4D19-BE50-4DC8FB6C920E}" type="datetimeFigureOut">
              <a:rPr lang="en-US" smtClean="0"/>
              <a:pPr/>
              <a:t>12/12/2010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079B377-E93E-49E8-A085-EA1437481881}"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6D6B49A-883A-4D19-BE50-4DC8FB6C920E}" type="datetimeFigureOut">
              <a:rPr lang="en-US" smtClean="0"/>
              <a:pPr/>
              <a:t>12/12/2010</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079B377-E93E-49E8-A085-EA1437481881}" type="slidenum">
              <a:rPr lang="en-US" smtClean="0"/>
              <a:pPr/>
              <a:t>‹#›</a:t>
            </a:fld>
            <a:endParaRPr lang="en-US"/>
          </a:p>
        </p:txBody>
      </p:sp>
    </p:spTree>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p:txBody>
          <a:bodyPr/>
          <a:lstStyle/>
          <a:p>
            <a:r>
              <a:rPr lang="en-US" dirty="0" smtClean="0">
                <a:latin typeface="Times New Roman" pitchFamily="18" charset="0"/>
                <a:cs typeface="Times New Roman" pitchFamily="18" charset="0"/>
              </a:rPr>
              <a:t>Assessment Photo Album</a:t>
            </a:r>
            <a:endParaRPr lang="en-US" dirty="0">
              <a:latin typeface="Times New Roman" pitchFamily="18" charset="0"/>
              <a:cs typeface="Times New Roman" pitchFamily="18" charset="0"/>
            </a:endParaRPr>
          </a:p>
        </p:txBody>
      </p:sp>
      <p:sp>
        <p:nvSpPr>
          <p:cNvPr id="5" name="Subtitle 4"/>
          <p:cNvSpPr>
            <a:spLocks noGrp="1"/>
          </p:cNvSpPr>
          <p:nvPr>
            <p:ph type="subTitle" idx="1"/>
          </p:nvPr>
        </p:nvSpPr>
        <p:spPr/>
        <p:txBody>
          <a:bodyPr/>
          <a:lstStyle/>
          <a:p>
            <a:pPr algn="l"/>
            <a:r>
              <a:rPr lang="en-US" dirty="0" smtClean="0"/>
              <a:t>Beverly Colvin</a:t>
            </a:r>
          </a:p>
          <a:p>
            <a:pPr algn="l"/>
            <a:r>
              <a:rPr lang="en-US" dirty="0" smtClean="0"/>
              <a:t>Language Arts</a:t>
            </a:r>
          </a:p>
          <a:p>
            <a:pPr algn="l"/>
            <a:r>
              <a:rPr lang="en-US" dirty="0" smtClean="0"/>
              <a:t>7</a:t>
            </a:r>
            <a:r>
              <a:rPr lang="en-US" baseline="30000" dirty="0" smtClean="0"/>
              <a:t>th</a:t>
            </a:r>
            <a:r>
              <a:rPr lang="en-US" dirty="0" smtClean="0"/>
              <a:t> Grade</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Formative Assessment with Proposition Question</a:t>
            </a:r>
            <a:endParaRPr lang="en-US" dirty="0"/>
          </a:p>
        </p:txBody>
      </p:sp>
      <p:sp>
        <p:nvSpPr>
          <p:cNvPr id="3" name="Content Placeholder 2"/>
          <p:cNvSpPr>
            <a:spLocks noGrp="1"/>
          </p:cNvSpPr>
          <p:nvPr>
            <p:ph idx="1"/>
          </p:nvPr>
        </p:nvSpPr>
        <p:spPr/>
        <p:txBody>
          <a:bodyPr>
            <a:normAutofit fontScale="85000" lnSpcReduction="20000"/>
          </a:bodyPr>
          <a:lstStyle/>
          <a:p>
            <a:r>
              <a:rPr lang="en-US" dirty="0" smtClean="0"/>
              <a:t>Proposition</a:t>
            </a:r>
          </a:p>
          <a:p>
            <a:pPr>
              <a:buNone/>
            </a:pPr>
            <a:r>
              <a:rPr lang="en-US" dirty="0" smtClean="0"/>
              <a:t>		When </a:t>
            </a:r>
            <a:r>
              <a:rPr lang="en-US" dirty="0" smtClean="0"/>
              <a:t>authors write they have the advantage of writing from any point of view s/he chooses. The narrator in the story chooses the first person point of view. The narrator desires to have a scholarship jacket in the story and has many reasons for this desire</a:t>
            </a:r>
            <a:r>
              <a:rPr lang="en-US" dirty="0" smtClean="0"/>
              <a:t>.</a:t>
            </a:r>
          </a:p>
          <a:p>
            <a:pPr>
              <a:buNone/>
            </a:pPr>
            <a:r>
              <a:rPr lang="en-US" dirty="0" smtClean="0"/>
              <a:t>	</a:t>
            </a:r>
            <a:r>
              <a:rPr lang="en-US" dirty="0" smtClean="0"/>
              <a:t>	True </a:t>
            </a:r>
            <a:r>
              <a:rPr lang="en-US" dirty="0" err="1" smtClean="0"/>
              <a:t>True</a:t>
            </a:r>
            <a:r>
              <a:rPr lang="en-US" dirty="0" smtClean="0"/>
              <a:t>/False</a:t>
            </a:r>
          </a:p>
          <a:p>
            <a:pPr>
              <a:buNone/>
            </a:pPr>
            <a:r>
              <a:rPr lang="en-US" dirty="0" smtClean="0"/>
              <a:t>	</a:t>
            </a:r>
            <a:r>
              <a:rPr lang="en-US" dirty="0" smtClean="0"/>
              <a:t>	False True/False</a:t>
            </a:r>
          </a:p>
          <a:p>
            <a:pPr>
              <a:buNone/>
            </a:pPr>
            <a:r>
              <a:rPr lang="en-US" dirty="0" smtClean="0"/>
              <a:t>	</a:t>
            </a:r>
            <a:r>
              <a:rPr lang="en-US" dirty="0" smtClean="0"/>
              <a:t>	Short Answer or Fill-in-the-Blank</a:t>
            </a:r>
          </a:p>
          <a:p>
            <a:pPr>
              <a:buNone/>
            </a:pPr>
            <a:r>
              <a:rPr lang="en-US" dirty="0" smtClean="0"/>
              <a:t>	</a:t>
            </a:r>
            <a:r>
              <a:rPr lang="en-US" dirty="0" smtClean="0"/>
              <a:t>	Multiple-Choice Item</a:t>
            </a:r>
          </a:p>
          <a:p>
            <a:pPr>
              <a:buNone/>
            </a:pPr>
            <a:r>
              <a:rPr lang="en-US" dirty="0" smtClean="0"/>
              <a:t>		Essay</a:t>
            </a:r>
            <a:endParaRPr lang="en-US" dirty="0" smtClean="0"/>
          </a:p>
          <a:p>
            <a:pPr>
              <a:buNone/>
            </a:pPr>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#5 Speech Writing – Performance Assessment</a:t>
            </a:r>
            <a:endParaRPr lang="en-US" dirty="0"/>
          </a:p>
        </p:txBody>
      </p:sp>
      <p:sp>
        <p:nvSpPr>
          <p:cNvPr id="3" name="Content Placeholder 2"/>
          <p:cNvSpPr>
            <a:spLocks noGrp="1"/>
          </p:cNvSpPr>
          <p:nvPr>
            <p:ph idx="1"/>
          </p:nvPr>
        </p:nvSpPr>
        <p:spPr/>
        <p:txBody>
          <a:bodyPr/>
          <a:lstStyle/>
          <a:p>
            <a:r>
              <a:rPr lang="en-US" dirty="0" smtClean="0"/>
              <a:t>When the story is complete, students will be required to write an acceptance speech on behalf of the main character. The speech will be to accept the scholarship jacket. You will have certain requirements to fulfill in the writing of the speech. Use the rubric to ensure all requirements are fulfilled.</a:t>
            </a:r>
          </a:p>
          <a:p>
            <a:pPr>
              <a:buNone/>
            </a:pPr>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Rubric for Speech</a:t>
            </a:r>
            <a:endParaRPr lang="en-US" dirty="0"/>
          </a:p>
        </p:txBody>
      </p:sp>
      <p:sp>
        <p:nvSpPr>
          <p:cNvPr id="3" name="Content Placeholder 2"/>
          <p:cNvSpPr>
            <a:spLocks noGrp="1"/>
          </p:cNvSpPr>
          <p:nvPr>
            <p:ph idx="1"/>
          </p:nvPr>
        </p:nvSpPr>
        <p:spPr/>
        <p:txBody>
          <a:bodyPr>
            <a:normAutofit/>
          </a:bodyPr>
          <a:lstStyle/>
          <a:p>
            <a:pPr>
              <a:buNone/>
            </a:pPr>
            <a:endParaRPr lang="en-US" dirty="0" smtClean="0"/>
          </a:p>
        </p:txBody>
      </p:sp>
      <p:graphicFrame>
        <p:nvGraphicFramePr>
          <p:cNvPr id="4" name="Table 3"/>
          <p:cNvGraphicFramePr>
            <a:graphicFrameLocks noGrp="1"/>
          </p:cNvGraphicFramePr>
          <p:nvPr/>
        </p:nvGraphicFramePr>
        <p:xfrm>
          <a:off x="1905000" y="1676400"/>
          <a:ext cx="6096000" cy="3648456"/>
        </p:xfrm>
        <a:graphic>
          <a:graphicData uri="http://schemas.openxmlformats.org/drawingml/2006/table">
            <a:tbl>
              <a:tblPr firstRow="1" bandRow="1">
                <a:tableStyleId>{5C22544A-7EE6-4342-B048-85BDC9FD1C3A}</a:tableStyleId>
              </a:tblPr>
              <a:tblGrid>
                <a:gridCol w="1524000"/>
                <a:gridCol w="1524000"/>
                <a:gridCol w="1524000"/>
                <a:gridCol w="1524000"/>
              </a:tblGrid>
              <a:tr h="370840">
                <a:tc>
                  <a:txBody>
                    <a:bodyPr/>
                    <a:lstStyle/>
                    <a:p>
                      <a:endParaRPr lang="en-US" dirty="0"/>
                    </a:p>
                  </a:txBody>
                  <a:tcPr/>
                </a:tc>
                <a:tc>
                  <a:txBody>
                    <a:bodyPr/>
                    <a:lstStyle/>
                    <a:p>
                      <a:r>
                        <a:rPr lang="en-US" dirty="0" smtClean="0"/>
                        <a:t>Exceeds</a:t>
                      </a:r>
                      <a:r>
                        <a:rPr lang="en-US" baseline="0" dirty="0" smtClean="0"/>
                        <a:t> Expectations (3 points)</a:t>
                      </a:r>
                      <a:endParaRPr lang="en-US" dirty="0"/>
                    </a:p>
                  </a:txBody>
                  <a:tcPr/>
                </a:tc>
                <a:tc>
                  <a:txBody>
                    <a:bodyPr/>
                    <a:lstStyle/>
                    <a:p>
                      <a:r>
                        <a:rPr lang="en-US" dirty="0" smtClean="0"/>
                        <a:t>Meets Expectations</a:t>
                      </a:r>
                      <a:r>
                        <a:rPr lang="en-US" baseline="0" dirty="0" smtClean="0"/>
                        <a:t> (2 points)</a:t>
                      </a:r>
                      <a:endParaRPr lang="en-US" dirty="0"/>
                    </a:p>
                  </a:txBody>
                  <a:tcPr/>
                </a:tc>
                <a:tc>
                  <a:txBody>
                    <a:bodyPr/>
                    <a:lstStyle/>
                    <a:p>
                      <a:r>
                        <a:rPr lang="en-US" dirty="0" smtClean="0"/>
                        <a:t>Needs More Time</a:t>
                      </a:r>
                      <a:r>
                        <a:rPr lang="en-US" baseline="0" dirty="0" smtClean="0"/>
                        <a:t> (1 point)</a:t>
                      </a:r>
                      <a:endParaRPr lang="en-US" dirty="0"/>
                    </a:p>
                  </a:txBody>
                  <a:tcPr/>
                </a:tc>
              </a:tr>
              <a:tr h="370840">
                <a:tc>
                  <a:txBody>
                    <a:bodyPr/>
                    <a:lstStyle/>
                    <a:p>
                      <a:r>
                        <a:rPr lang="en-US" dirty="0" smtClean="0"/>
                        <a:t>Organization</a:t>
                      </a:r>
                      <a:endParaRPr lang="en-US" dirty="0"/>
                    </a:p>
                  </a:txBody>
                  <a:tcPr/>
                </a:tc>
                <a:tc>
                  <a:txBody>
                    <a:bodyPr/>
                    <a:lstStyle/>
                    <a:p>
                      <a:pPr marL="0" marR="0" indent="0">
                        <a:lnSpc>
                          <a:spcPct val="115000"/>
                        </a:lnSpc>
                        <a:spcBef>
                          <a:spcPts val="0"/>
                        </a:spcBef>
                        <a:spcAft>
                          <a:spcPts val="0"/>
                        </a:spcAft>
                      </a:pPr>
                      <a:r>
                        <a:rPr lang="en-US" sz="1200" dirty="0">
                          <a:latin typeface="Times New Roman"/>
                          <a:ea typeface="Times New Roman"/>
                          <a:cs typeface="Times New Roman"/>
                        </a:rPr>
                        <a:t>Speech written from Martha’s point of view only; ideas are clearly organized, supported, and purpose for speech are clear. Introduction gets the attention of the audience; main points are identified and clear; conclusion ties back to the introduction</a:t>
                      </a:r>
                      <a:endParaRPr lang="en-US" sz="1100" dirty="0">
                        <a:latin typeface="Calibri"/>
                        <a:ea typeface="Times New Roman"/>
                        <a:cs typeface="Times New Roman"/>
                      </a:endParaRPr>
                    </a:p>
                  </a:txBody>
                  <a:tcPr marL="68580" marR="68580" marT="0" marB="0"/>
                </a:tc>
                <a:tc>
                  <a:txBody>
                    <a:bodyPr/>
                    <a:lstStyle/>
                    <a:p>
                      <a:pPr marL="0" marR="0" indent="0">
                        <a:lnSpc>
                          <a:spcPct val="115000"/>
                        </a:lnSpc>
                        <a:spcBef>
                          <a:spcPts val="0"/>
                        </a:spcBef>
                        <a:spcAft>
                          <a:spcPts val="0"/>
                        </a:spcAft>
                      </a:pPr>
                      <a:r>
                        <a:rPr lang="en-US" sz="1200">
                          <a:latin typeface="Times New Roman"/>
                          <a:ea typeface="Times New Roman"/>
                          <a:cs typeface="Times New Roman"/>
                        </a:rPr>
                        <a:t>Speech written from Martha’s point of view with little or no other point of view presented; purpose for giving speech clear, but ideas in speech not well developed and/or lack supporting details; transitions are awkward; conclusion need more development </a:t>
                      </a:r>
                      <a:endParaRPr lang="en-US" sz="1100">
                        <a:latin typeface="Calibri"/>
                        <a:ea typeface="Times New Roman"/>
                        <a:cs typeface="Times New Roman"/>
                      </a:endParaRPr>
                    </a:p>
                  </a:txBody>
                  <a:tcPr marL="68580" marR="68580" marT="0" marB="0"/>
                </a:tc>
                <a:tc>
                  <a:txBody>
                    <a:bodyPr/>
                    <a:lstStyle/>
                    <a:p>
                      <a:pPr marL="0" marR="0" indent="0">
                        <a:lnSpc>
                          <a:spcPct val="115000"/>
                        </a:lnSpc>
                        <a:spcBef>
                          <a:spcPts val="0"/>
                        </a:spcBef>
                        <a:spcAft>
                          <a:spcPts val="0"/>
                        </a:spcAft>
                      </a:pPr>
                      <a:r>
                        <a:rPr lang="en-US" sz="1200" dirty="0">
                          <a:latin typeface="Times New Roman"/>
                          <a:ea typeface="Times New Roman"/>
                          <a:cs typeface="Times New Roman"/>
                        </a:rPr>
                        <a:t>Speech not written from Martha’s point of view; purpose for giving the speech is not clear; difficult to identify main points; needs transitions; lack a conclusion or do not know when it has ended and does not tie back to introduction.</a:t>
                      </a:r>
                      <a:endParaRPr lang="en-US" sz="1100" dirty="0">
                        <a:latin typeface="Calibri"/>
                        <a:ea typeface="Times New Roman"/>
                        <a:cs typeface="Times New Roman"/>
                      </a:endParaRPr>
                    </a:p>
                  </a:txBody>
                  <a:tcPr marL="68580" marR="68580" marT="0" marB="0"/>
                </a:tc>
              </a:tr>
            </a:tbl>
          </a:graphicData>
        </a:graphic>
      </p:graphicFrame>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Rubric for Speech (</a:t>
            </a:r>
            <a:r>
              <a:rPr lang="en-US" dirty="0" err="1" smtClean="0"/>
              <a:t>con’t</a:t>
            </a:r>
            <a:r>
              <a:rPr lang="en-US" dirty="0" smtClean="0"/>
              <a:t>)</a:t>
            </a:r>
            <a:endParaRPr lang="en-US" dirty="0"/>
          </a:p>
        </p:txBody>
      </p:sp>
      <p:graphicFrame>
        <p:nvGraphicFramePr>
          <p:cNvPr id="4" name="Content Placeholder 3"/>
          <p:cNvGraphicFramePr>
            <a:graphicFrameLocks noGrp="1"/>
          </p:cNvGraphicFramePr>
          <p:nvPr>
            <p:ph idx="1"/>
          </p:nvPr>
        </p:nvGraphicFramePr>
        <p:xfrm>
          <a:off x="457200" y="1600200"/>
          <a:ext cx="8229600" cy="5541264"/>
        </p:xfrm>
        <a:graphic>
          <a:graphicData uri="http://schemas.openxmlformats.org/drawingml/2006/table">
            <a:tbl>
              <a:tblPr firstRow="1" bandRow="1">
                <a:tableStyleId>{5C22544A-7EE6-4342-B048-85BDC9FD1C3A}</a:tableStyleId>
              </a:tblPr>
              <a:tblGrid>
                <a:gridCol w="2057400"/>
                <a:gridCol w="2057400"/>
                <a:gridCol w="2057400"/>
                <a:gridCol w="2057400"/>
              </a:tblGrid>
              <a:tr h="370840">
                <a:tc>
                  <a:txBody>
                    <a:bodyPr/>
                    <a:lstStyle/>
                    <a:p>
                      <a:endParaRPr lang="en-US" dirty="0"/>
                    </a:p>
                  </a:txBody>
                  <a:tcPr/>
                </a:tc>
                <a:tc>
                  <a:txBody>
                    <a:bodyPr/>
                    <a:lstStyle/>
                    <a:p>
                      <a:r>
                        <a:rPr lang="en-US" dirty="0" smtClean="0"/>
                        <a:t>Exceeds Expectations (3 points)</a:t>
                      </a:r>
                      <a:endParaRPr lang="en-US" dirty="0"/>
                    </a:p>
                  </a:txBody>
                  <a:tcPr/>
                </a:tc>
                <a:tc>
                  <a:txBody>
                    <a:bodyPr/>
                    <a:lstStyle/>
                    <a:p>
                      <a:r>
                        <a:rPr lang="en-US" dirty="0" smtClean="0"/>
                        <a:t>Meets Expectations (2 points)</a:t>
                      </a:r>
                      <a:endParaRPr lang="en-US" dirty="0"/>
                    </a:p>
                  </a:txBody>
                  <a:tcPr/>
                </a:tc>
                <a:tc>
                  <a:txBody>
                    <a:bodyPr/>
                    <a:lstStyle/>
                    <a:p>
                      <a:r>
                        <a:rPr lang="en-US" dirty="0" smtClean="0"/>
                        <a:t>Needs More</a:t>
                      </a:r>
                      <a:r>
                        <a:rPr lang="en-US" baseline="0" dirty="0" smtClean="0"/>
                        <a:t> Time (1 point)</a:t>
                      </a:r>
                      <a:endParaRPr lang="en-US" dirty="0"/>
                    </a:p>
                  </a:txBody>
                  <a:tcPr/>
                </a:tc>
              </a:tr>
              <a:tr h="370840">
                <a:tc>
                  <a:txBody>
                    <a:bodyPr/>
                    <a:lstStyle/>
                    <a:p>
                      <a:r>
                        <a:rPr lang="en-US" dirty="0" smtClean="0"/>
                        <a:t>Audience</a:t>
                      </a:r>
                      <a:endParaRPr lang="en-US" dirty="0"/>
                    </a:p>
                  </a:txBody>
                  <a:tcPr/>
                </a:tc>
                <a:tc>
                  <a:txBody>
                    <a:bodyPr/>
                    <a:lstStyle/>
                    <a:p>
                      <a:pPr marL="0" marR="0" indent="0">
                        <a:lnSpc>
                          <a:spcPct val="115000"/>
                        </a:lnSpc>
                        <a:spcBef>
                          <a:spcPts val="0"/>
                        </a:spcBef>
                        <a:spcAft>
                          <a:spcPts val="0"/>
                        </a:spcAft>
                      </a:pPr>
                      <a:r>
                        <a:rPr lang="en-US" sz="1200" dirty="0">
                          <a:latin typeface="Times New Roman"/>
                          <a:ea typeface="Times New Roman"/>
                          <a:cs typeface="Times New Roman"/>
                        </a:rPr>
                        <a:t>Effectively keeps the attention of the audience; adjusts speech based on audience feedback (verbal and nonverbal), and provides examples to keep audience interested.</a:t>
                      </a:r>
                      <a:endParaRPr lang="en-US" sz="1100" dirty="0">
                        <a:latin typeface="Calibri"/>
                        <a:ea typeface="Times New Roman"/>
                        <a:cs typeface="Times New Roman"/>
                      </a:endParaRPr>
                    </a:p>
                  </a:txBody>
                  <a:tcPr marL="68580" marR="68580" marT="0" marB="0"/>
                </a:tc>
                <a:tc>
                  <a:txBody>
                    <a:bodyPr/>
                    <a:lstStyle/>
                    <a:p>
                      <a:pPr marL="0" marR="0" indent="0">
                        <a:lnSpc>
                          <a:spcPct val="115000"/>
                        </a:lnSpc>
                        <a:spcBef>
                          <a:spcPts val="0"/>
                        </a:spcBef>
                        <a:spcAft>
                          <a:spcPts val="0"/>
                        </a:spcAft>
                      </a:pPr>
                      <a:r>
                        <a:rPr lang="en-US" sz="1200">
                          <a:latin typeface="Times New Roman"/>
                          <a:ea typeface="Times New Roman"/>
                          <a:cs typeface="Times New Roman"/>
                        </a:rPr>
                        <a:t>Effectively keeps the attention of the audience most of the time; occasionally may adjust speech based on audience feedback (verbal and nonverbal), and provides an example or two to keep audience interested.</a:t>
                      </a:r>
                      <a:endParaRPr lang="en-US" sz="1100">
                        <a:latin typeface="Calibri"/>
                        <a:ea typeface="Times New Roman"/>
                        <a:cs typeface="Times New Roman"/>
                      </a:endParaRPr>
                    </a:p>
                  </a:txBody>
                  <a:tcPr marL="68580" marR="68580" marT="0" marB="0"/>
                </a:tc>
                <a:tc>
                  <a:txBody>
                    <a:bodyPr/>
                    <a:lstStyle/>
                    <a:p>
                      <a:pPr marL="0" marR="0" indent="0">
                        <a:lnSpc>
                          <a:spcPct val="115000"/>
                        </a:lnSpc>
                        <a:spcBef>
                          <a:spcPts val="0"/>
                        </a:spcBef>
                        <a:spcAft>
                          <a:spcPts val="0"/>
                        </a:spcAft>
                      </a:pPr>
                      <a:r>
                        <a:rPr lang="en-US" sz="1200" dirty="0">
                          <a:latin typeface="Times New Roman"/>
                          <a:ea typeface="Times New Roman"/>
                          <a:cs typeface="Times New Roman"/>
                        </a:rPr>
                        <a:t>Does not effectively keep the attention of the audience; does not adjust speech based on audience feedback (verbal and nonverbal), and does not provide any examples to keep the interest of the audience.</a:t>
                      </a:r>
                      <a:endParaRPr lang="en-US" sz="1100" dirty="0">
                        <a:latin typeface="Calibri"/>
                        <a:ea typeface="Times New Roman"/>
                        <a:cs typeface="Times New Roman"/>
                      </a:endParaRPr>
                    </a:p>
                  </a:txBody>
                  <a:tcPr marL="68580" marR="68580" marT="0" marB="0"/>
                </a:tc>
              </a:tr>
              <a:tr h="370840">
                <a:tc>
                  <a:txBody>
                    <a:bodyPr/>
                    <a:lstStyle/>
                    <a:p>
                      <a:pPr marL="0" marR="0" indent="0">
                        <a:lnSpc>
                          <a:spcPct val="115000"/>
                        </a:lnSpc>
                        <a:spcBef>
                          <a:spcPts val="0"/>
                        </a:spcBef>
                        <a:spcAft>
                          <a:spcPts val="0"/>
                        </a:spcAft>
                      </a:pPr>
                      <a:r>
                        <a:rPr lang="en-US" sz="1200" b="1" dirty="0">
                          <a:latin typeface="Times New Roman"/>
                          <a:ea typeface="Times New Roman"/>
                          <a:cs typeface="Times New Roman"/>
                        </a:rPr>
                        <a:t>Content Knowledge</a:t>
                      </a:r>
                      <a:endParaRPr lang="en-US" sz="1100" dirty="0">
                        <a:latin typeface="Calibri"/>
                        <a:ea typeface="Times New Roman"/>
                        <a:cs typeface="Times New Roman"/>
                      </a:endParaRPr>
                    </a:p>
                  </a:txBody>
                  <a:tcPr marL="68580" marR="68580" marT="0" marB="0"/>
                </a:tc>
                <a:tc>
                  <a:txBody>
                    <a:bodyPr/>
                    <a:lstStyle/>
                    <a:p>
                      <a:pPr marL="0" marR="0" indent="0">
                        <a:lnSpc>
                          <a:spcPct val="115000"/>
                        </a:lnSpc>
                        <a:spcBef>
                          <a:spcPts val="0"/>
                        </a:spcBef>
                        <a:spcAft>
                          <a:spcPts val="0"/>
                        </a:spcAft>
                      </a:pPr>
                      <a:r>
                        <a:rPr lang="en-US" sz="1200">
                          <a:latin typeface="Times New Roman"/>
                          <a:ea typeface="Times New Roman"/>
                          <a:cs typeface="Times New Roman"/>
                        </a:rPr>
                        <a:t>Student has background information about the narrator, addresses why the scholarship jacket is important to the narrator, addresses the struggles of the narrator to receive the jacket, how she maintained her character through it all, gives three or more supporting details for each main idea, and uses note cards for reference only. </a:t>
                      </a:r>
                      <a:endParaRPr lang="en-US" sz="1100">
                        <a:latin typeface="Calibri"/>
                        <a:ea typeface="Times New Roman"/>
                        <a:cs typeface="Times New Roman"/>
                      </a:endParaRPr>
                    </a:p>
                  </a:txBody>
                  <a:tcPr marL="68580" marR="68580" marT="0" marB="0"/>
                </a:tc>
                <a:tc>
                  <a:txBody>
                    <a:bodyPr/>
                    <a:lstStyle/>
                    <a:p>
                      <a:pPr marL="0" marR="0" indent="0">
                        <a:lnSpc>
                          <a:spcPct val="115000"/>
                        </a:lnSpc>
                        <a:spcBef>
                          <a:spcPts val="0"/>
                        </a:spcBef>
                        <a:spcAft>
                          <a:spcPts val="0"/>
                        </a:spcAft>
                      </a:pPr>
                      <a:r>
                        <a:rPr lang="en-US" sz="1200">
                          <a:latin typeface="Times New Roman"/>
                          <a:ea typeface="Times New Roman"/>
                          <a:cs typeface="Times New Roman"/>
                        </a:rPr>
                        <a:t>Student has partial background information about the narrator, gives an excuse about why the scholarship jacket is important to the narrator, limited discussion of the struggles of the narrator to receive the jacket, does not discuss how she maintained her character despite her obstacles, gives one or two supporting details for main idea, overdependence on note cards observed.</a:t>
                      </a:r>
                      <a:endParaRPr lang="en-US" sz="1100">
                        <a:latin typeface="Calibri"/>
                        <a:ea typeface="Times New Roman"/>
                        <a:cs typeface="Times New Roman"/>
                      </a:endParaRPr>
                    </a:p>
                  </a:txBody>
                  <a:tcPr marL="68580" marR="68580" marT="0" marB="0"/>
                </a:tc>
                <a:tc>
                  <a:txBody>
                    <a:bodyPr/>
                    <a:lstStyle/>
                    <a:p>
                      <a:pPr marL="0" marR="0" indent="0">
                        <a:lnSpc>
                          <a:spcPct val="115000"/>
                        </a:lnSpc>
                        <a:spcBef>
                          <a:spcPts val="0"/>
                        </a:spcBef>
                        <a:spcAft>
                          <a:spcPts val="0"/>
                        </a:spcAft>
                      </a:pPr>
                      <a:r>
                        <a:rPr lang="en-US" sz="1200" dirty="0">
                          <a:latin typeface="Times New Roman"/>
                          <a:ea typeface="Times New Roman"/>
                          <a:cs typeface="Times New Roman"/>
                        </a:rPr>
                        <a:t>Student has no background information about the narrator, no understanding about why the scholarship jacket was important to the narrator, sketchy discussion of the struggles of the narrator to receive the jacket, does not address how she maintained her character despite the obstacles, and has no supporting details for the main ideas given and is totally dependent on note cards.</a:t>
                      </a:r>
                      <a:endParaRPr lang="en-US" sz="1100" dirty="0">
                        <a:latin typeface="Calibri"/>
                        <a:ea typeface="Times New Roman"/>
                        <a:cs typeface="Times New Roman"/>
                      </a:endParaRPr>
                    </a:p>
                  </a:txBody>
                  <a:tcPr marL="68580" marR="68580" marT="0" marB="0"/>
                </a:tc>
              </a:tr>
            </a:tbl>
          </a:graphicData>
        </a:graphic>
      </p:graphicFrame>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Rubric for Speech (</a:t>
            </a:r>
            <a:r>
              <a:rPr lang="en-US" dirty="0" err="1" smtClean="0"/>
              <a:t>con’t</a:t>
            </a:r>
            <a:r>
              <a:rPr lang="en-US" dirty="0" smtClean="0"/>
              <a:t>)</a:t>
            </a:r>
            <a:endParaRPr lang="en-US" dirty="0"/>
          </a:p>
        </p:txBody>
      </p:sp>
      <p:graphicFrame>
        <p:nvGraphicFramePr>
          <p:cNvPr id="4" name="Content Placeholder 3"/>
          <p:cNvGraphicFramePr>
            <a:graphicFrameLocks noGrp="1"/>
          </p:cNvGraphicFramePr>
          <p:nvPr>
            <p:ph idx="1"/>
          </p:nvPr>
        </p:nvGraphicFramePr>
        <p:xfrm>
          <a:off x="457200" y="1600200"/>
          <a:ext cx="8229600" cy="2734056"/>
        </p:xfrm>
        <a:graphic>
          <a:graphicData uri="http://schemas.openxmlformats.org/drawingml/2006/table">
            <a:tbl>
              <a:tblPr firstRow="1" bandRow="1">
                <a:tableStyleId>{5C22544A-7EE6-4342-B048-85BDC9FD1C3A}</a:tableStyleId>
              </a:tblPr>
              <a:tblGrid>
                <a:gridCol w="2057400"/>
                <a:gridCol w="2057400"/>
                <a:gridCol w="2057400"/>
                <a:gridCol w="2057400"/>
              </a:tblGrid>
              <a:tr h="370840">
                <a:tc>
                  <a:txBody>
                    <a:bodyPr/>
                    <a:lstStyle/>
                    <a:p>
                      <a:endParaRPr lang="en-US" dirty="0"/>
                    </a:p>
                  </a:txBody>
                  <a:tcPr/>
                </a:tc>
                <a:tc>
                  <a:txBody>
                    <a:bodyPr/>
                    <a:lstStyle/>
                    <a:p>
                      <a:pPr marL="0" marR="0" indent="0" algn="ctr">
                        <a:lnSpc>
                          <a:spcPct val="115000"/>
                        </a:lnSpc>
                        <a:spcBef>
                          <a:spcPts val="0"/>
                        </a:spcBef>
                        <a:spcAft>
                          <a:spcPts val="0"/>
                        </a:spcAft>
                      </a:pPr>
                      <a:r>
                        <a:rPr lang="en-US" sz="1200" b="1" dirty="0">
                          <a:latin typeface="Times New Roman"/>
                          <a:ea typeface="Times New Roman"/>
                          <a:cs typeface="Times New Roman"/>
                        </a:rPr>
                        <a:t>Exceeds Expectations</a:t>
                      </a:r>
                      <a:endParaRPr lang="en-US" sz="1100" dirty="0">
                        <a:latin typeface="Calibri"/>
                        <a:ea typeface="Times New Roman"/>
                        <a:cs typeface="Times New Roman"/>
                      </a:endParaRPr>
                    </a:p>
                    <a:p>
                      <a:pPr marL="0" marR="0" indent="0" algn="ctr">
                        <a:lnSpc>
                          <a:spcPct val="115000"/>
                        </a:lnSpc>
                        <a:spcBef>
                          <a:spcPts val="0"/>
                        </a:spcBef>
                        <a:spcAft>
                          <a:spcPts val="0"/>
                        </a:spcAft>
                      </a:pPr>
                      <a:r>
                        <a:rPr lang="en-US" sz="1200" b="1" dirty="0">
                          <a:latin typeface="Times New Roman"/>
                          <a:ea typeface="Times New Roman"/>
                          <a:cs typeface="Times New Roman"/>
                        </a:rPr>
                        <a:t>(3 points)</a:t>
                      </a:r>
                      <a:endParaRPr lang="en-US" sz="1100" dirty="0">
                        <a:latin typeface="Calibri"/>
                        <a:ea typeface="Times New Roman"/>
                        <a:cs typeface="Times New Roman"/>
                      </a:endParaRPr>
                    </a:p>
                  </a:txBody>
                  <a:tcPr marL="68580" marR="68580" marT="0" marB="0"/>
                </a:tc>
                <a:tc>
                  <a:txBody>
                    <a:bodyPr/>
                    <a:lstStyle/>
                    <a:p>
                      <a:pPr marL="0" marR="0" indent="0" algn="ctr">
                        <a:lnSpc>
                          <a:spcPct val="115000"/>
                        </a:lnSpc>
                        <a:spcBef>
                          <a:spcPts val="0"/>
                        </a:spcBef>
                        <a:spcAft>
                          <a:spcPts val="0"/>
                        </a:spcAft>
                      </a:pPr>
                      <a:r>
                        <a:rPr lang="en-US" sz="1200" b="1">
                          <a:latin typeface="Times New Roman"/>
                          <a:ea typeface="Times New Roman"/>
                          <a:cs typeface="Times New Roman"/>
                        </a:rPr>
                        <a:t>Meets Expectations</a:t>
                      </a:r>
                      <a:endParaRPr lang="en-US" sz="1100">
                        <a:latin typeface="Calibri"/>
                        <a:ea typeface="Times New Roman"/>
                        <a:cs typeface="Times New Roman"/>
                      </a:endParaRPr>
                    </a:p>
                    <a:p>
                      <a:pPr marL="0" marR="0" indent="0" algn="ctr">
                        <a:lnSpc>
                          <a:spcPct val="115000"/>
                        </a:lnSpc>
                        <a:spcBef>
                          <a:spcPts val="0"/>
                        </a:spcBef>
                        <a:spcAft>
                          <a:spcPts val="0"/>
                        </a:spcAft>
                      </a:pPr>
                      <a:r>
                        <a:rPr lang="en-US" sz="1200" b="1">
                          <a:latin typeface="Times New Roman"/>
                          <a:ea typeface="Times New Roman"/>
                          <a:cs typeface="Times New Roman"/>
                        </a:rPr>
                        <a:t>(2 points)</a:t>
                      </a:r>
                      <a:endParaRPr lang="en-US" sz="1100">
                        <a:latin typeface="Calibri"/>
                        <a:ea typeface="Times New Roman"/>
                        <a:cs typeface="Times New Roman"/>
                      </a:endParaRPr>
                    </a:p>
                  </a:txBody>
                  <a:tcPr marL="68580" marR="68580" marT="0" marB="0"/>
                </a:tc>
                <a:tc>
                  <a:txBody>
                    <a:bodyPr/>
                    <a:lstStyle/>
                    <a:p>
                      <a:pPr marL="0" marR="0" indent="0" algn="ctr">
                        <a:lnSpc>
                          <a:spcPct val="115000"/>
                        </a:lnSpc>
                        <a:spcBef>
                          <a:spcPts val="0"/>
                        </a:spcBef>
                        <a:spcAft>
                          <a:spcPts val="0"/>
                        </a:spcAft>
                      </a:pPr>
                      <a:r>
                        <a:rPr lang="en-US" sz="1200" b="1" dirty="0">
                          <a:latin typeface="Times New Roman"/>
                          <a:ea typeface="Times New Roman"/>
                          <a:cs typeface="Times New Roman"/>
                        </a:rPr>
                        <a:t>Need More Time </a:t>
                      </a:r>
                      <a:endParaRPr lang="en-US" sz="1100" dirty="0">
                        <a:latin typeface="Calibri"/>
                        <a:ea typeface="Times New Roman"/>
                        <a:cs typeface="Times New Roman"/>
                      </a:endParaRPr>
                    </a:p>
                    <a:p>
                      <a:pPr marL="0" marR="0" indent="0" algn="ctr">
                        <a:lnSpc>
                          <a:spcPct val="115000"/>
                        </a:lnSpc>
                        <a:spcBef>
                          <a:spcPts val="0"/>
                        </a:spcBef>
                        <a:spcAft>
                          <a:spcPts val="0"/>
                        </a:spcAft>
                      </a:pPr>
                      <a:r>
                        <a:rPr lang="en-US" sz="1200" b="1" dirty="0">
                          <a:latin typeface="Times New Roman"/>
                          <a:ea typeface="Times New Roman"/>
                          <a:cs typeface="Times New Roman"/>
                        </a:rPr>
                        <a:t>(1 point)</a:t>
                      </a:r>
                      <a:endParaRPr lang="en-US" sz="1100" dirty="0">
                        <a:latin typeface="Calibri"/>
                        <a:ea typeface="Times New Roman"/>
                        <a:cs typeface="Times New Roman"/>
                      </a:endParaRPr>
                    </a:p>
                  </a:txBody>
                  <a:tcPr marL="68580" marR="68580" marT="0" marB="0"/>
                </a:tc>
              </a:tr>
              <a:tr h="370840">
                <a:tc>
                  <a:txBody>
                    <a:bodyPr/>
                    <a:lstStyle/>
                    <a:p>
                      <a:pPr marL="0" marR="0" indent="0">
                        <a:lnSpc>
                          <a:spcPct val="115000"/>
                        </a:lnSpc>
                        <a:spcBef>
                          <a:spcPts val="0"/>
                        </a:spcBef>
                        <a:spcAft>
                          <a:spcPts val="0"/>
                        </a:spcAft>
                      </a:pPr>
                      <a:r>
                        <a:rPr lang="en-US" sz="1200" b="1" dirty="0">
                          <a:latin typeface="Times New Roman"/>
                          <a:ea typeface="Times New Roman"/>
                          <a:cs typeface="Times New Roman"/>
                        </a:rPr>
                        <a:t>Language Used</a:t>
                      </a:r>
                      <a:endParaRPr lang="en-US" sz="1100" dirty="0">
                        <a:latin typeface="Calibri"/>
                        <a:ea typeface="Times New Roman"/>
                        <a:cs typeface="Times New Roman"/>
                      </a:endParaRPr>
                    </a:p>
                  </a:txBody>
                  <a:tcPr marL="68580" marR="68580" marT="0" marB="0"/>
                </a:tc>
                <a:tc>
                  <a:txBody>
                    <a:bodyPr/>
                    <a:lstStyle/>
                    <a:p>
                      <a:pPr marL="0" marR="0" indent="0">
                        <a:lnSpc>
                          <a:spcPct val="115000"/>
                        </a:lnSpc>
                        <a:spcBef>
                          <a:spcPts val="0"/>
                        </a:spcBef>
                        <a:spcAft>
                          <a:spcPts val="0"/>
                        </a:spcAft>
                      </a:pPr>
                      <a:r>
                        <a:rPr lang="en-US" sz="1200">
                          <a:latin typeface="Times New Roman"/>
                          <a:ea typeface="Times New Roman"/>
                          <a:cs typeface="Times New Roman"/>
                        </a:rPr>
                        <a:t>Language is familiar and audience can identify with it; no slang or clichés used.</a:t>
                      </a:r>
                      <a:endParaRPr lang="en-US" sz="1100">
                        <a:latin typeface="Calibri"/>
                        <a:ea typeface="Times New Roman"/>
                        <a:cs typeface="Times New Roman"/>
                      </a:endParaRPr>
                    </a:p>
                  </a:txBody>
                  <a:tcPr marL="68580" marR="68580" marT="0" marB="0"/>
                </a:tc>
                <a:tc>
                  <a:txBody>
                    <a:bodyPr/>
                    <a:lstStyle/>
                    <a:p>
                      <a:pPr marL="0" marR="0" indent="0">
                        <a:lnSpc>
                          <a:spcPct val="115000"/>
                        </a:lnSpc>
                        <a:spcBef>
                          <a:spcPts val="0"/>
                        </a:spcBef>
                        <a:spcAft>
                          <a:spcPts val="0"/>
                        </a:spcAft>
                      </a:pPr>
                      <a:r>
                        <a:rPr lang="en-US" sz="1200">
                          <a:latin typeface="Times New Roman"/>
                          <a:ea typeface="Times New Roman"/>
                          <a:cs typeface="Times New Roman"/>
                        </a:rPr>
                        <a:t>Language is slightly familiar to audience; limited slang or clichés are used.</a:t>
                      </a:r>
                      <a:endParaRPr lang="en-US" sz="1100">
                        <a:latin typeface="Calibri"/>
                        <a:ea typeface="Times New Roman"/>
                        <a:cs typeface="Times New Roman"/>
                      </a:endParaRPr>
                    </a:p>
                  </a:txBody>
                  <a:tcPr marL="68580" marR="68580" marT="0" marB="0"/>
                </a:tc>
                <a:tc>
                  <a:txBody>
                    <a:bodyPr/>
                    <a:lstStyle/>
                    <a:p>
                      <a:pPr marL="0" marR="0" indent="0">
                        <a:lnSpc>
                          <a:spcPct val="115000"/>
                        </a:lnSpc>
                        <a:spcBef>
                          <a:spcPts val="0"/>
                        </a:spcBef>
                        <a:spcAft>
                          <a:spcPts val="0"/>
                        </a:spcAft>
                      </a:pPr>
                      <a:r>
                        <a:rPr lang="en-US" sz="1200">
                          <a:latin typeface="Times New Roman"/>
                          <a:ea typeface="Times New Roman"/>
                          <a:cs typeface="Times New Roman"/>
                        </a:rPr>
                        <a:t>Language is unfamiliar to audience; slang and/or clichés used frequently.</a:t>
                      </a:r>
                      <a:endParaRPr lang="en-US" sz="1100">
                        <a:latin typeface="Calibri"/>
                        <a:ea typeface="Times New Roman"/>
                        <a:cs typeface="Times New Roman"/>
                      </a:endParaRPr>
                    </a:p>
                  </a:txBody>
                  <a:tcPr marL="68580" marR="68580" marT="0" marB="0"/>
                </a:tc>
              </a:tr>
              <a:tr h="370840">
                <a:tc>
                  <a:txBody>
                    <a:bodyPr/>
                    <a:lstStyle/>
                    <a:p>
                      <a:pPr marL="0" marR="0" indent="0">
                        <a:lnSpc>
                          <a:spcPct val="115000"/>
                        </a:lnSpc>
                        <a:spcBef>
                          <a:spcPts val="0"/>
                        </a:spcBef>
                        <a:spcAft>
                          <a:spcPts val="0"/>
                        </a:spcAft>
                      </a:pPr>
                      <a:r>
                        <a:rPr lang="en-US" sz="1200" b="1">
                          <a:latin typeface="Times New Roman"/>
                          <a:ea typeface="Times New Roman"/>
                          <a:cs typeface="Times New Roman"/>
                        </a:rPr>
                        <a:t>Delivery</a:t>
                      </a:r>
                      <a:endParaRPr lang="en-US" sz="1100">
                        <a:latin typeface="Calibri"/>
                        <a:ea typeface="Times New Roman"/>
                        <a:cs typeface="Times New Roman"/>
                      </a:endParaRPr>
                    </a:p>
                  </a:txBody>
                  <a:tcPr marL="68580" marR="68580" marT="0" marB="0"/>
                </a:tc>
                <a:tc>
                  <a:txBody>
                    <a:bodyPr/>
                    <a:lstStyle/>
                    <a:p>
                      <a:pPr marL="0" marR="0" indent="0">
                        <a:lnSpc>
                          <a:spcPct val="115000"/>
                        </a:lnSpc>
                        <a:spcBef>
                          <a:spcPts val="0"/>
                        </a:spcBef>
                        <a:spcAft>
                          <a:spcPts val="0"/>
                        </a:spcAft>
                      </a:pPr>
                      <a:r>
                        <a:rPr lang="en-US" sz="1200">
                          <a:latin typeface="Times New Roman"/>
                          <a:ea typeface="Times New Roman"/>
                          <a:cs typeface="Times New Roman"/>
                        </a:rPr>
                        <a:t>Speaker has a strong voice, speaks clearly, no slouching, maintains eye contact with the audience, does not rush through speech and has confidence in speaking ability.</a:t>
                      </a:r>
                      <a:endParaRPr lang="en-US" sz="1100">
                        <a:latin typeface="Calibri"/>
                        <a:ea typeface="Times New Roman"/>
                        <a:cs typeface="Times New Roman"/>
                      </a:endParaRPr>
                    </a:p>
                  </a:txBody>
                  <a:tcPr marL="68580" marR="68580" marT="0" marB="0"/>
                </a:tc>
                <a:tc>
                  <a:txBody>
                    <a:bodyPr/>
                    <a:lstStyle/>
                    <a:p>
                      <a:pPr marL="0" marR="0" indent="0">
                        <a:lnSpc>
                          <a:spcPct val="115000"/>
                        </a:lnSpc>
                        <a:spcBef>
                          <a:spcPts val="0"/>
                        </a:spcBef>
                        <a:spcAft>
                          <a:spcPts val="0"/>
                        </a:spcAft>
                      </a:pPr>
                      <a:r>
                        <a:rPr lang="en-US" sz="1200">
                          <a:latin typeface="Times New Roman"/>
                          <a:ea typeface="Times New Roman"/>
                          <a:cs typeface="Times New Roman"/>
                        </a:rPr>
                        <a:t>Speaker has an uneven voice, does not speak clearly on consistent basis, slouches occasionally, inconsistent eye contact with the audience, rushes through some parts of the speech, unsure sometimes in speaking ability.</a:t>
                      </a:r>
                      <a:endParaRPr lang="en-US" sz="1100">
                        <a:latin typeface="Calibri"/>
                        <a:ea typeface="Times New Roman"/>
                        <a:cs typeface="Times New Roman"/>
                      </a:endParaRPr>
                    </a:p>
                  </a:txBody>
                  <a:tcPr marL="68580" marR="68580" marT="0" marB="0"/>
                </a:tc>
                <a:tc>
                  <a:txBody>
                    <a:bodyPr/>
                    <a:lstStyle/>
                    <a:p>
                      <a:pPr marL="0" marR="0" indent="0">
                        <a:lnSpc>
                          <a:spcPct val="115000"/>
                        </a:lnSpc>
                        <a:spcBef>
                          <a:spcPts val="0"/>
                        </a:spcBef>
                        <a:spcAft>
                          <a:spcPts val="0"/>
                        </a:spcAft>
                      </a:pPr>
                      <a:r>
                        <a:rPr lang="en-US" sz="1200" dirty="0">
                          <a:latin typeface="Times New Roman"/>
                          <a:ea typeface="Times New Roman"/>
                          <a:cs typeface="Times New Roman"/>
                        </a:rPr>
                        <a:t>Speaker has a weak voice, audience unable to hear and/or understand speaker, no eye contact, looks at the floor, rushes through entire speech, and no confidence in speaking ability.</a:t>
                      </a:r>
                      <a:endParaRPr lang="en-US" sz="1100" dirty="0">
                        <a:latin typeface="Calibri"/>
                        <a:ea typeface="Times New Roman"/>
                        <a:cs typeface="Times New Roman"/>
                      </a:endParaRPr>
                    </a:p>
                  </a:txBody>
                  <a:tcPr marL="68580" marR="68580" marT="0" marB="0"/>
                </a:tc>
              </a:tr>
            </a:tbl>
          </a:graphicData>
        </a:graphic>
      </p:graphicFrame>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Student’s Grade Sheet</a:t>
            </a:r>
            <a:endParaRPr lang="en-US" dirty="0"/>
          </a:p>
        </p:txBody>
      </p:sp>
      <p:graphicFrame>
        <p:nvGraphicFramePr>
          <p:cNvPr id="6" name="Content Placeholder 5"/>
          <p:cNvGraphicFramePr>
            <a:graphicFrameLocks noGrp="1"/>
          </p:cNvGraphicFramePr>
          <p:nvPr>
            <p:ph idx="1"/>
          </p:nvPr>
        </p:nvGraphicFramePr>
        <p:xfrm>
          <a:off x="457200" y="1600200"/>
          <a:ext cx="8229600" cy="2225040"/>
        </p:xfrm>
        <a:graphic>
          <a:graphicData uri="http://schemas.openxmlformats.org/drawingml/2006/table">
            <a:tbl>
              <a:tblPr firstRow="1" bandRow="1">
                <a:tableStyleId>{5C22544A-7EE6-4342-B048-85BDC9FD1C3A}</a:tableStyleId>
              </a:tblPr>
              <a:tblGrid>
                <a:gridCol w="2743200"/>
                <a:gridCol w="2743200"/>
                <a:gridCol w="2743200"/>
              </a:tblGrid>
              <a:tr h="370840">
                <a:tc>
                  <a:txBody>
                    <a:bodyPr/>
                    <a:lstStyle/>
                    <a:p>
                      <a:endParaRPr lang="en-US" dirty="0"/>
                    </a:p>
                  </a:txBody>
                  <a:tcPr/>
                </a:tc>
                <a:tc>
                  <a:txBody>
                    <a:bodyPr/>
                    <a:lstStyle/>
                    <a:p>
                      <a:pPr algn="ctr"/>
                      <a:r>
                        <a:rPr lang="en-US" dirty="0" smtClean="0"/>
                        <a:t>Total Possible</a:t>
                      </a:r>
                      <a:endParaRPr lang="en-US" dirty="0"/>
                    </a:p>
                  </a:txBody>
                  <a:tcPr/>
                </a:tc>
                <a:tc>
                  <a:txBody>
                    <a:bodyPr/>
                    <a:lstStyle/>
                    <a:p>
                      <a:pPr algn="ctr"/>
                      <a:r>
                        <a:rPr lang="en-US" dirty="0" smtClean="0"/>
                        <a:t>Total</a:t>
                      </a:r>
                      <a:r>
                        <a:rPr lang="en-US" baseline="0" dirty="0" smtClean="0"/>
                        <a:t> Earned</a:t>
                      </a:r>
                      <a:endParaRPr lang="en-US" dirty="0"/>
                    </a:p>
                  </a:txBody>
                  <a:tcPr/>
                </a:tc>
              </a:tr>
              <a:tr h="370840">
                <a:tc>
                  <a:txBody>
                    <a:bodyPr/>
                    <a:lstStyle/>
                    <a:p>
                      <a:r>
                        <a:rPr lang="en-US" dirty="0" smtClean="0"/>
                        <a:t>Pre-Assessment</a:t>
                      </a:r>
                      <a:endParaRPr lang="en-US" dirty="0"/>
                    </a:p>
                  </a:txBody>
                  <a:tcPr/>
                </a:tc>
                <a:tc>
                  <a:txBody>
                    <a:bodyPr/>
                    <a:lstStyle/>
                    <a:p>
                      <a:pPr algn="ctr"/>
                      <a:r>
                        <a:rPr lang="en-US" dirty="0" smtClean="0"/>
                        <a:t>N/A</a:t>
                      </a:r>
                      <a:endParaRPr lang="en-US" dirty="0"/>
                    </a:p>
                  </a:txBody>
                  <a:tcPr/>
                </a:tc>
                <a:tc>
                  <a:txBody>
                    <a:bodyPr/>
                    <a:lstStyle/>
                    <a:p>
                      <a:pPr algn="ctr"/>
                      <a:r>
                        <a:rPr lang="en-US" dirty="0" smtClean="0"/>
                        <a:t>N/A</a:t>
                      </a:r>
                      <a:endParaRPr lang="en-US" dirty="0"/>
                    </a:p>
                  </a:txBody>
                  <a:tcPr/>
                </a:tc>
              </a:tr>
              <a:tr h="370840">
                <a:tc>
                  <a:txBody>
                    <a:bodyPr/>
                    <a:lstStyle/>
                    <a:p>
                      <a:r>
                        <a:rPr lang="en-US" dirty="0" smtClean="0"/>
                        <a:t>Exit Slips</a:t>
                      </a:r>
                      <a:endParaRPr lang="en-US" dirty="0"/>
                    </a:p>
                  </a:txBody>
                  <a:tcPr/>
                </a:tc>
                <a:tc>
                  <a:txBody>
                    <a:bodyPr/>
                    <a:lstStyle/>
                    <a:p>
                      <a:pPr algn="ctr"/>
                      <a:r>
                        <a:rPr lang="en-US" dirty="0" smtClean="0"/>
                        <a:t>10</a:t>
                      </a:r>
                      <a:endParaRPr lang="en-US" dirty="0"/>
                    </a:p>
                  </a:txBody>
                  <a:tcPr/>
                </a:tc>
                <a:tc>
                  <a:txBody>
                    <a:bodyPr/>
                    <a:lstStyle/>
                    <a:p>
                      <a:endParaRPr lang="en-US"/>
                    </a:p>
                  </a:txBody>
                  <a:tcPr/>
                </a:tc>
              </a:tr>
              <a:tr h="370840">
                <a:tc>
                  <a:txBody>
                    <a:bodyPr/>
                    <a:lstStyle/>
                    <a:p>
                      <a:r>
                        <a:rPr lang="en-US" dirty="0" smtClean="0"/>
                        <a:t>Speech Writing</a:t>
                      </a:r>
                      <a:endParaRPr lang="en-US" dirty="0"/>
                    </a:p>
                  </a:txBody>
                  <a:tcPr/>
                </a:tc>
                <a:tc>
                  <a:txBody>
                    <a:bodyPr/>
                    <a:lstStyle/>
                    <a:p>
                      <a:pPr algn="ctr"/>
                      <a:r>
                        <a:rPr lang="en-US" dirty="0" smtClean="0"/>
                        <a:t>40</a:t>
                      </a:r>
                      <a:endParaRPr lang="en-US" dirty="0"/>
                    </a:p>
                  </a:txBody>
                  <a:tcPr/>
                </a:tc>
                <a:tc>
                  <a:txBody>
                    <a:bodyPr/>
                    <a:lstStyle/>
                    <a:p>
                      <a:endParaRPr lang="en-US"/>
                    </a:p>
                  </a:txBody>
                  <a:tcPr/>
                </a:tc>
              </a:tr>
              <a:tr h="370840">
                <a:tc>
                  <a:txBody>
                    <a:bodyPr/>
                    <a:lstStyle/>
                    <a:p>
                      <a:r>
                        <a:rPr lang="en-US" dirty="0" smtClean="0"/>
                        <a:t>Paper</a:t>
                      </a:r>
                      <a:r>
                        <a:rPr lang="en-US" baseline="0" dirty="0" smtClean="0"/>
                        <a:t>-and-Pencil</a:t>
                      </a:r>
                      <a:endParaRPr lang="en-US" dirty="0"/>
                    </a:p>
                  </a:txBody>
                  <a:tcPr/>
                </a:tc>
                <a:tc>
                  <a:txBody>
                    <a:bodyPr/>
                    <a:lstStyle/>
                    <a:p>
                      <a:pPr algn="ctr"/>
                      <a:r>
                        <a:rPr lang="en-US" dirty="0" smtClean="0"/>
                        <a:t>50</a:t>
                      </a:r>
                      <a:endParaRPr lang="en-US" dirty="0"/>
                    </a:p>
                  </a:txBody>
                  <a:tcPr/>
                </a:tc>
                <a:tc>
                  <a:txBody>
                    <a:bodyPr/>
                    <a:lstStyle/>
                    <a:p>
                      <a:endParaRPr lang="en-US"/>
                    </a:p>
                  </a:txBody>
                  <a:tcPr/>
                </a:tc>
              </a:tr>
              <a:tr h="370840">
                <a:tc>
                  <a:txBody>
                    <a:bodyPr/>
                    <a:lstStyle/>
                    <a:p>
                      <a:pPr algn="ctr"/>
                      <a:r>
                        <a:rPr lang="en-US" dirty="0" smtClean="0"/>
                        <a:t>Total Points</a:t>
                      </a:r>
                      <a:endParaRPr lang="en-US" dirty="0"/>
                    </a:p>
                  </a:txBody>
                  <a:tcPr/>
                </a:tc>
                <a:tc>
                  <a:txBody>
                    <a:bodyPr/>
                    <a:lstStyle/>
                    <a:p>
                      <a:pPr algn="ctr"/>
                      <a:r>
                        <a:rPr lang="en-US" dirty="0" smtClean="0"/>
                        <a:t>100</a:t>
                      </a:r>
                      <a:endParaRPr lang="en-US" dirty="0"/>
                    </a:p>
                  </a:txBody>
                  <a:tcPr/>
                </a:tc>
                <a:tc>
                  <a:txBody>
                    <a:bodyPr/>
                    <a:lstStyle/>
                    <a:p>
                      <a:endParaRPr lang="en-US"/>
                    </a:p>
                  </a:txBody>
                  <a:tcPr/>
                </a:tc>
              </a:tr>
            </a:tbl>
          </a:graphicData>
        </a:graphic>
      </p:graphicFrame>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Assessment Photo Album (Group Project)</a:t>
            </a:r>
            <a:endParaRPr lang="en-US" dirty="0"/>
          </a:p>
        </p:txBody>
      </p:sp>
      <p:graphicFrame>
        <p:nvGraphicFramePr>
          <p:cNvPr id="4" name="Content Placeholder 3"/>
          <p:cNvGraphicFramePr>
            <a:graphicFrameLocks noGrp="1"/>
          </p:cNvGraphicFramePr>
          <p:nvPr>
            <p:ph idx="1"/>
          </p:nvPr>
        </p:nvGraphicFramePr>
        <p:xfrm>
          <a:off x="457200" y="1600200"/>
          <a:ext cx="6583680" cy="3697986"/>
        </p:xfrm>
        <a:graphic>
          <a:graphicData uri="http://schemas.openxmlformats.org/drawingml/2006/table">
            <a:tbl>
              <a:tblPr firstRow="1" bandRow="1">
                <a:tableStyleId>{5C22544A-7EE6-4342-B048-85BDC9FD1C3A}</a:tableStyleId>
              </a:tblPr>
              <a:tblGrid>
                <a:gridCol w="1645920"/>
                <a:gridCol w="1645920"/>
                <a:gridCol w="1645920"/>
                <a:gridCol w="1645920"/>
              </a:tblGrid>
              <a:tr h="370840">
                <a:tc>
                  <a:txBody>
                    <a:bodyPr/>
                    <a:lstStyle/>
                    <a:p>
                      <a:pPr marL="0" marR="0">
                        <a:lnSpc>
                          <a:spcPct val="115000"/>
                        </a:lnSpc>
                        <a:spcBef>
                          <a:spcPts val="0"/>
                        </a:spcBef>
                        <a:spcAft>
                          <a:spcPts val="0"/>
                        </a:spcAft>
                      </a:pPr>
                      <a:endParaRPr lang="en-US" sz="1100" dirty="0">
                        <a:latin typeface="Calibri"/>
                        <a:ea typeface="Times New Roman"/>
                        <a:cs typeface="Times New Roman"/>
                      </a:endParaRPr>
                    </a:p>
                  </a:txBody>
                  <a:tcPr marL="68580" marR="68580" marT="0" marB="0"/>
                </a:tc>
                <a:tc>
                  <a:txBody>
                    <a:bodyPr/>
                    <a:lstStyle/>
                    <a:p>
                      <a:pPr marL="0" marR="0" algn="ctr">
                        <a:lnSpc>
                          <a:spcPct val="115000"/>
                        </a:lnSpc>
                        <a:spcBef>
                          <a:spcPts val="0"/>
                        </a:spcBef>
                        <a:spcAft>
                          <a:spcPts val="0"/>
                        </a:spcAft>
                      </a:pPr>
                      <a:r>
                        <a:rPr lang="en-US" sz="1200" b="1">
                          <a:latin typeface="Calibri"/>
                          <a:ea typeface="Times New Roman"/>
                          <a:cs typeface="Times New Roman"/>
                        </a:rPr>
                        <a:t>Exceeds Expectations</a:t>
                      </a:r>
                      <a:endParaRPr lang="en-US" sz="1100">
                        <a:latin typeface="Calibri"/>
                        <a:ea typeface="Times New Roman"/>
                        <a:cs typeface="Times New Roman"/>
                      </a:endParaRPr>
                    </a:p>
                    <a:p>
                      <a:pPr marL="0" marR="0" algn="ctr">
                        <a:lnSpc>
                          <a:spcPct val="115000"/>
                        </a:lnSpc>
                        <a:spcBef>
                          <a:spcPts val="0"/>
                        </a:spcBef>
                        <a:spcAft>
                          <a:spcPts val="0"/>
                        </a:spcAft>
                      </a:pPr>
                      <a:r>
                        <a:rPr lang="en-US" sz="1200" b="1">
                          <a:latin typeface="Calibri"/>
                          <a:ea typeface="Times New Roman"/>
                          <a:cs typeface="Times New Roman"/>
                        </a:rPr>
                        <a:t>(3 points)</a:t>
                      </a:r>
                      <a:endParaRPr lang="en-US" sz="1100">
                        <a:latin typeface="Calibri"/>
                        <a:ea typeface="Times New Roman"/>
                        <a:cs typeface="Times New Roman"/>
                      </a:endParaRPr>
                    </a:p>
                  </a:txBody>
                  <a:tcPr marL="68580" marR="68580" marT="0" marB="0"/>
                </a:tc>
                <a:tc>
                  <a:txBody>
                    <a:bodyPr/>
                    <a:lstStyle/>
                    <a:p>
                      <a:pPr marL="0" marR="0" algn="ctr">
                        <a:lnSpc>
                          <a:spcPct val="115000"/>
                        </a:lnSpc>
                        <a:spcBef>
                          <a:spcPts val="0"/>
                        </a:spcBef>
                        <a:spcAft>
                          <a:spcPts val="0"/>
                        </a:spcAft>
                      </a:pPr>
                      <a:r>
                        <a:rPr lang="en-US" sz="1200" b="1" dirty="0">
                          <a:latin typeface="Calibri"/>
                          <a:ea typeface="Times New Roman"/>
                          <a:cs typeface="Times New Roman"/>
                        </a:rPr>
                        <a:t>Meets Expectations</a:t>
                      </a:r>
                      <a:endParaRPr lang="en-US" sz="1100" dirty="0">
                        <a:latin typeface="Calibri"/>
                        <a:ea typeface="Times New Roman"/>
                        <a:cs typeface="Times New Roman"/>
                      </a:endParaRPr>
                    </a:p>
                    <a:p>
                      <a:pPr marL="0" marR="0" algn="ctr">
                        <a:lnSpc>
                          <a:spcPct val="115000"/>
                        </a:lnSpc>
                        <a:spcBef>
                          <a:spcPts val="0"/>
                        </a:spcBef>
                        <a:spcAft>
                          <a:spcPts val="0"/>
                        </a:spcAft>
                      </a:pPr>
                      <a:r>
                        <a:rPr lang="en-US" sz="1200" b="1" dirty="0">
                          <a:latin typeface="Calibri"/>
                          <a:ea typeface="Times New Roman"/>
                          <a:cs typeface="Times New Roman"/>
                        </a:rPr>
                        <a:t>(2 points)</a:t>
                      </a:r>
                      <a:endParaRPr lang="en-US" sz="1100" dirty="0">
                        <a:latin typeface="Calibri"/>
                        <a:ea typeface="Times New Roman"/>
                        <a:cs typeface="Times New Roman"/>
                      </a:endParaRPr>
                    </a:p>
                  </a:txBody>
                  <a:tcPr marL="68580" marR="68580" marT="0" marB="0"/>
                </a:tc>
                <a:tc>
                  <a:txBody>
                    <a:bodyPr/>
                    <a:lstStyle/>
                    <a:p>
                      <a:pPr marL="0" marR="0" algn="ctr">
                        <a:lnSpc>
                          <a:spcPct val="115000"/>
                        </a:lnSpc>
                        <a:spcBef>
                          <a:spcPts val="0"/>
                        </a:spcBef>
                        <a:spcAft>
                          <a:spcPts val="0"/>
                        </a:spcAft>
                      </a:pPr>
                      <a:r>
                        <a:rPr lang="en-US" sz="1200" b="1">
                          <a:latin typeface="Calibri"/>
                          <a:ea typeface="Times New Roman"/>
                          <a:cs typeface="Times New Roman"/>
                        </a:rPr>
                        <a:t>Needs More Time</a:t>
                      </a:r>
                      <a:endParaRPr lang="en-US" sz="1100">
                        <a:latin typeface="Calibri"/>
                        <a:ea typeface="Times New Roman"/>
                        <a:cs typeface="Times New Roman"/>
                      </a:endParaRPr>
                    </a:p>
                    <a:p>
                      <a:pPr marL="0" marR="0" algn="ctr">
                        <a:lnSpc>
                          <a:spcPct val="115000"/>
                        </a:lnSpc>
                        <a:spcBef>
                          <a:spcPts val="0"/>
                        </a:spcBef>
                        <a:spcAft>
                          <a:spcPts val="0"/>
                        </a:spcAft>
                      </a:pPr>
                      <a:r>
                        <a:rPr lang="en-US" sz="1200" b="1">
                          <a:latin typeface="Calibri"/>
                          <a:ea typeface="Times New Roman"/>
                          <a:cs typeface="Times New Roman"/>
                        </a:rPr>
                        <a:t>(1 point)</a:t>
                      </a:r>
                      <a:endParaRPr lang="en-US" sz="1100">
                        <a:latin typeface="Calibri"/>
                        <a:ea typeface="Times New Roman"/>
                        <a:cs typeface="Times New Roman"/>
                      </a:endParaRPr>
                    </a:p>
                  </a:txBody>
                  <a:tcPr marL="68580" marR="68580" marT="0" marB="0"/>
                </a:tc>
              </a:tr>
              <a:tr h="370840">
                <a:tc>
                  <a:txBody>
                    <a:bodyPr/>
                    <a:lstStyle/>
                    <a:p>
                      <a:pPr marL="0" marR="0">
                        <a:lnSpc>
                          <a:spcPct val="115000"/>
                        </a:lnSpc>
                        <a:spcBef>
                          <a:spcPts val="0"/>
                        </a:spcBef>
                        <a:spcAft>
                          <a:spcPts val="0"/>
                        </a:spcAft>
                      </a:pPr>
                      <a:r>
                        <a:rPr lang="en-US" sz="1100" b="1" dirty="0">
                          <a:latin typeface="Calibri"/>
                          <a:ea typeface="Times New Roman"/>
                          <a:cs typeface="Times New Roman"/>
                        </a:rPr>
                        <a:t>Learning goals matched to assessment methods </a:t>
                      </a:r>
                      <a:endParaRPr lang="en-US" sz="1100" dirty="0">
                        <a:latin typeface="Calibri"/>
                        <a:ea typeface="Times New Roman"/>
                        <a:cs typeface="Times New Roman"/>
                      </a:endParaRPr>
                    </a:p>
                  </a:txBody>
                  <a:tcPr marL="68580" marR="68580" marT="0" marB="0"/>
                </a:tc>
                <a:tc>
                  <a:txBody>
                    <a:bodyPr/>
                    <a:lstStyle/>
                    <a:p>
                      <a:pPr marL="0" marR="0">
                        <a:lnSpc>
                          <a:spcPct val="115000"/>
                        </a:lnSpc>
                        <a:spcBef>
                          <a:spcPts val="0"/>
                        </a:spcBef>
                        <a:spcAft>
                          <a:spcPts val="0"/>
                        </a:spcAft>
                      </a:pPr>
                      <a:r>
                        <a:rPr lang="en-US" sz="1100">
                          <a:latin typeface="Calibri"/>
                          <a:ea typeface="Times New Roman"/>
                          <a:cs typeface="Times New Roman"/>
                        </a:rPr>
                        <a:t>Incorporates 21</a:t>
                      </a:r>
                      <a:r>
                        <a:rPr lang="en-US" sz="1100" baseline="30000">
                          <a:latin typeface="Calibri"/>
                          <a:ea typeface="Times New Roman"/>
                          <a:cs typeface="Times New Roman"/>
                        </a:rPr>
                        <a:t>st</a:t>
                      </a:r>
                      <a:r>
                        <a:rPr lang="en-US" sz="1100">
                          <a:latin typeface="Calibri"/>
                          <a:ea typeface="Times New Roman"/>
                          <a:cs typeface="Times New Roman"/>
                        </a:rPr>
                        <a:t> century skills of thinking critically and creatively while obtaining information/evidence of student learning.</a:t>
                      </a:r>
                    </a:p>
                    <a:p>
                      <a:pPr marL="0" marR="0">
                        <a:lnSpc>
                          <a:spcPct val="115000"/>
                        </a:lnSpc>
                        <a:spcBef>
                          <a:spcPts val="0"/>
                        </a:spcBef>
                        <a:spcAft>
                          <a:spcPts val="0"/>
                        </a:spcAft>
                      </a:pPr>
                      <a:r>
                        <a:rPr lang="en-US" sz="1100">
                          <a:latin typeface="Calibri"/>
                          <a:ea typeface="Times New Roman"/>
                          <a:cs typeface="Times New Roman"/>
                        </a:rPr>
                        <a:t>Multiple assessments (pictures) that vary in type to make inferences from evidence.</a:t>
                      </a:r>
                    </a:p>
                    <a:p>
                      <a:pPr marL="0" marR="0">
                        <a:lnSpc>
                          <a:spcPct val="115000"/>
                        </a:lnSpc>
                        <a:spcBef>
                          <a:spcPts val="0"/>
                        </a:spcBef>
                        <a:spcAft>
                          <a:spcPts val="0"/>
                        </a:spcAft>
                      </a:pPr>
                      <a:r>
                        <a:rPr lang="en-US" sz="1100">
                          <a:latin typeface="Calibri"/>
                          <a:ea typeface="Times New Roman"/>
                          <a:cs typeface="Times New Roman"/>
                        </a:rPr>
                        <a:t>Authentic opportunities of real-life application of knowledge and skills that gives students the opportunity to work in their own learning preferences.</a:t>
                      </a:r>
                    </a:p>
                  </a:txBody>
                  <a:tcPr marL="68580" marR="68580" marT="0" marB="0"/>
                </a:tc>
                <a:tc>
                  <a:txBody>
                    <a:bodyPr/>
                    <a:lstStyle/>
                    <a:p>
                      <a:pPr marL="0" marR="0">
                        <a:lnSpc>
                          <a:spcPct val="115000"/>
                        </a:lnSpc>
                        <a:spcBef>
                          <a:spcPts val="0"/>
                        </a:spcBef>
                        <a:spcAft>
                          <a:spcPts val="0"/>
                        </a:spcAft>
                      </a:pPr>
                      <a:r>
                        <a:rPr lang="en-US" sz="1100">
                          <a:latin typeface="Calibri"/>
                          <a:ea typeface="Times New Roman"/>
                          <a:cs typeface="Times New Roman"/>
                        </a:rPr>
                        <a:t>Various methods and approaches for obtaining information/evidence of student learning.</a:t>
                      </a:r>
                    </a:p>
                    <a:p>
                      <a:pPr marL="0" marR="0">
                        <a:lnSpc>
                          <a:spcPct val="115000"/>
                        </a:lnSpc>
                        <a:spcBef>
                          <a:spcPts val="0"/>
                        </a:spcBef>
                        <a:spcAft>
                          <a:spcPts val="0"/>
                        </a:spcAft>
                      </a:pPr>
                      <a:r>
                        <a:rPr lang="en-US" sz="1100">
                          <a:latin typeface="Calibri"/>
                          <a:ea typeface="Times New Roman"/>
                          <a:cs typeface="Times New Roman"/>
                        </a:rPr>
                        <a:t>Includes a variety of assessments to make inferences from evidence; a photo album, not a single picture.</a:t>
                      </a:r>
                    </a:p>
                    <a:p>
                      <a:pPr marL="0" marR="0">
                        <a:lnSpc>
                          <a:spcPct val="115000"/>
                        </a:lnSpc>
                        <a:spcBef>
                          <a:spcPts val="0"/>
                        </a:spcBef>
                        <a:spcAft>
                          <a:spcPts val="0"/>
                        </a:spcAft>
                      </a:pPr>
                      <a:r>
                        <a:rPr lang="en-US" sz="1100">
                          <a:latin typeface="Calibri"/>
                          <a:ea typeface="Times New Roman"/>
                          <a:cs typeface="Times New Roman"/>
                        </a:rPr>
                        <a:t>Provide opportunities for authentic application of knowledge and skills.</a:t>
                      </a:r>
                    </a:p>
                  </a:txBody>
                  <a:tcPr marL="68580" marR="68580" marT="0" marB="0"/>
                </a:tc>
                <a:tc>
                  <a:txBody>
                    <a:bodyPr/>
                    <a:lstStyle/>
                    <a:p>
                      <a:pPr marL="0" marR="0">
                        <a:lnSpc>
                          <a:spcPct val="115000"/>
                        </a:lnSpc>
                        <a:spcBef>
                          <a:spcPts val="0"/>
                        </a:spcBef>
                        <a:spcAft>
                          <a:spcPts val="0"/>
                        </a:spcAft>
                      </a:pPr>
                      <a:r>
                        <a:rPr lang="en-US" sz="1100" dirty="0">
                          <a:latin typeface="Calibri"/>
                          <a:ea typeface="Times New Roman"/>
                          <a:cs typeface="Times New Roman"/>
                        </a:rPr>
                        <a:t>One method or approach of obtaining information/evidence of student learning.</a:t>
                      </a:r>
                    </a:p>
                    <a:p>
                      <a:pPr marL="0" marR="0">
                        <a:lnSpc>
                          <a:spcPct val="115000"/>
                        </a:lnSpc>
                        <a:spcBef>
                          <a:spcPts val="0"/>
                        </a:spcBef>
                        <a:spcAft>
                          <a:spcPts val="0"/>
                        </a:spcAft>
                      </a:pPr>
                      <a:r>
                        <a:rPr lang="en-US" sz="1100" dirty="0">
                          <a:latin typeface="Calibri"/>
                          <a:ea typeface="Times New Roman"/>
                          <a:cs typeface="Times New Roman"/>
                        </a:rPr>
                        <a:t>A single picture.</a:t>
                      </a:r>
                    </a:p>
                    <a:p>
                      <a:pPr marL="0" marR="0">
                        <a:lnSpc>
                          <a:spcPct val="115000"/>
                        </a:lnSpc>
                        <a:spcBef>
                          <a:spcPts val="0"/>
                        </a:spcBef>
                        <a:spcAft>
                          <a:spcPts val="0"/>
                        </a:spcAft>
                      </a:pPr>
                      <a:r>
                        <a:rPr lang="en-US" sz="1100" dirty="0">
                          <a:latin typeface="Calibri"/>
                          <a:ea typeface="Times New Roman"/>
                          <a:cs typeface="Times New Roman"/>
                        </a:rPr>
                        <a:t>Non-authentic opportunities for application of knowledge and skills.</a:t>
                      </a:r>
                    </a:p>
                  </a:txBody>
                  <a:tcPr marL="68580" marR="68580" marT="0" marB="0"/>
                </a:tc>
              </a:tr>
            </a:tbl>
          </a:graphicData>
        </a:graphic>
      </p:graphicFrame>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Assessment Photo Album (Group Project) </a:t>
            </a:r>
            <a:r>
              <a:rPr lang="en-US" dirty="0" err="1" smtClean="0"/>
              <a:t>Con’t</a:t>
            </a:r>
            <a:r>
              <a:rPr lang="en-US" dirty="0" smtClean="0"/>
              <a:t>.</a:t>
            </a:r>
            <a:endParaRPr lang="en-US" dirty="0"/>
          </a:p>
        </p:txBody>
      </p:sp>
      <p:graphicFrame>
        <p:nvGraphicFramePr>
          <p:cNvPr id="4" name="Content Placeholder 3"/>
          <p:cNvGraphicFramePr>
            <a:graphicFrameLocks noGrp="1"/>
          </p:cNvGraphicFramePr>
          <p:nvPr>
            <p:ph idx="1"/>
          </p:nvPr>
        </p:nvGraphicFramePr>
        <p:xfrm>
          <a:off x="457200" y="1600200"/>
          <a:ext cx="8229600" cy="4054094"/>
        </p:xfrm>
        <a:graphic>
          <a:graphicData uri="http://schemas.openxmlformats.org/drawingml/2006/table">
            <a:tbl>
              <a:tblPr firstRow="1" bandRow="1">
                <a:tableStyleId>{5C22544A-7EE6-4342-B048-85BDC9FD1C3A}</a:tableStyleId>
              </a:tblPr>
              <a:tblGrid>
                <a:gridCol w="2057400"/>
                <a:gridCol w="2057400"/>
                <a:gridCol w="2057400"/>
                <a:gridCol w="2057400"/>
              </a:tblGrid>
              <a:tr h="370840">
                <a:tc>
                  <a:txBody>
                    <a:bodyPr/>
                    <a:lstStyle/>
                    <a:p>
                      <a:pPr marL="0" marR="0">
                        <a:lnSpc>
                          <a:spcPct val="115000"/>
                        </a:lnSpc>
                        <a:spcBef>
                          <a:spcPts val="0"/>
                        </a:spcBef>
                        <a:spcAft>
                          <a:spcPts val="0"/>
                        </a:spcAft>
                      </a:pPr>
                      <a:endParaRPr lang="en-US" sz="1100" dirty="0">
                        <a:latin typeface="Calibri"/>
                        <a:ea typeface="Times New Roman"/>
                        <a:cs typeface="Times New Roman"/>
                      </a:endParaRPr>
                    </a:p>
                  </a:txBody>
                  <a:tcPr marL="68580" marR="68580" marT="0" marB="0"/>
                </a:tc>
                <a:tc>
                  <a:txBody>
                    <a:bodyPr/>
                    <a:lstStyle/>
                    <a:p>
                      <a:pPr marL="0" marR="0" algn="ctr">
                        <a:lnSpc>
                          <a:spcPct val="115000"/>
                        </a:lnSpc>
                        <a:spcBef>
                          <a:spcPts val="0"/>
                        </a:spcBef>
                        <a:spcAft>
                          <a:spcPts val="0"/>
                        </a:spcAft>
                      </a:pPr>
                      <a:r>
                        <a:rPr lang="en-US" sz="1200" b="1" dirty="0">
                          <a:latin typeface="Calibri"/>
                          <a:ea typeface="Times New Roman"/>
                          <a:cs typeface="Times New Roman"/>
                        </a:rPr>
                        <a:t>Exceeds Expectations</a:t>
                      </a:r>
                      <a:endParaRPr lang="en-US" sz="1100" dirty="0">
                        <a:latin typeface="Calibri"/>
                        <a:ea typeface="Times New Roman"/>
                        <a:cs typeface="Times New Roman"/>
                      </a:endParaRPr>
                    </a:p>
                    <a:p>
                      <a:pPr marL="0" marR="0" algn="ctr">
                        <a:lnSpc>
                          <a:spcPct val="115000"/>
                        </a:lnSpc>
                        <a:spcBef>
                          <a:spcPts val="0"/>
                        </a:spcBef>
                        <a:spcAft>
                          <a:spcPts val="0"/>
                        </a:spcAft>
                      </a:pPr>
                      <a:r>
                        <a:rPr lang="en-US" sz="1200" b="1" dirty="0">
                          <a:latin typeface="Calibri"/>
                          <a:ea typeface="Times New Roman"/>
                          <a:cs typeface="Times New Roman"/>
                        </a:rPr>
                        <a:t>(3 points)</a:t>
                      </a:r>
                      <a:endParaRPr lang="en-US" sz="1100" dirty="0">
                        <a:latin typeface="Calibri"/>
                        <a:ea typeface="Times New Roman"/>
                        <a:cs typeface="Times New Roman"/>
                      </a:endParaRPr>
                    </a:p>
                  </a:txBody>
                  <a:tcPr marL="68580" marR="68580" marT="0" marB="0"/>
                </a:tc>
                <a:tc>
                  <a:txBody>
                    <a:bodyPr/>
                    <a:lstStyle/>
                    <a:p>
                      <a:pPr marL="0" marR="0" algn="ctr">
                        <a:lnSpc>
                          <a:spcPct val="115000"/>
                        </a:lnSpc>
                        <a:spcBef>
                          <a:spcPts val="0"/>
                        </a:spcBef>
                        <a:spcAft>
                          <a:spcPts val="0"/>
                        </a:spcAft>
                      </a:pPr>
                      <a:r>
                        <a:rPr lang="en-US" sz="1200" b="1">
                          <a:latin typeface="Calibri"/>
                          <a:ea typeface="Times New Roman"/>
                          <a:cs typeface="Times New Roman"/>
                        </a:rPr>
                        <a:t>Meets Expectations</a:t>
                      </a:r>
                      <a:endParaRPr lang="en-US" sz="1100">
                        <a:latin typeface="Calibri"/>
                        <a:ea typeface="Times New Roman"/>
                        <a:cs typeface="Times New Roman"/>
                      </a:endParaRPr>
                    </a:p>
                    <a:p>
                      <a:pPr marL="0" marR="0" algn="ctr">
                        <a:lnSpc>
                          <a:spcPct val="115000"/>
                        </a:lnSpc>
                        <a:spcBef>
                          <a:spcPts val="0"/>
                        </a:spcBef>
                        <a:spcAft>
                          <a:spcPts val="0"/>
                        </a:spcAft>
                      </a:pPr>
                      <a:r>
                        <a:rPr lang="en-US" sz="1200" b="1">
                          <a:latin typeface="Calibri"/>
                          <a:ea typeface="Times New Roman"/>
                          <a:cs typeface="Times New Roman"/>
                        </a:rPr>
                        <a:t>(2 points)</a:t>
                      </a:r>
                      <a:endParaRPr lang="en-US" sz="1100">
                        <a:latin typeface="Calibri"/>
                        <a:ea typeface="Times New Roman"/>
                        <a:cs typeface="Times New Roman"/>
                      </a:endParaRPr>
                    </a:p>
                  </a:txBody>
                  <a:tcPr marL="68580" marR="68580" marT="0" marB="0"/>
                </a:tc>
                <a:tc>
                  <a:txBody>
                    <a:bodyPr/>
                    <a:lstStyle/>
                    <a:p>
                      <a:pPr marL="0" marR="0" algn="ctr">
                        <a:lnSpc>
                          <a:spcPct val="115000"/>
                        </a:lnSpc>
                        <a:spcBef>
                          <a:spcPts val="0"/>
                        </a:spcBef>
                        <a:spcAft>
                          <a:spcPts val="0"/>
                        </a:spcAft>
                      </a:pPr>
                      <a:r>
                        <a:rPr lang="en-US" sz="1200" b="1" dirty="0">
                          <a:latin typeface="Calibri"/>
                          <a:ea typeface="Times New Roman"/>
                          <a:cs typeface="Times New Roman"/>
                        </a:rPr>
                        <a:t>Needs More Time</a:t>
                      </a:r>
                      <a:endParaRPr lang="en-US" sz="1100" dirty="0">
                        <a:latin typeface="Calibri"/>
                        <a:ea typeface="Times New Roman"/>
                        <a:cs typeface="Times New Roman"/>
                      </a:endParaRPr>
                    </a:p>
                    <a:p>
                      <a:pPr marL="0" marR="0" algn="ctr">
                        <a:lnSpc>
                          <a:spcPct val="115000"/>
                        </a:lnSpc>
                        <a:spcBef>
                          <a:spcPts val="0"/>
                        </a:spcBef>
                        <a:spcAft>
                          <a:spcPts val="0"/>
                        </a:spcAft>
                      </a:pPr>
                      <a:r>
                        <a:rPr lang="en-US" sz="1200" b="1" dirty="0">
                          <a:latin typeface="Calibri"/>
                          <a:ea typeface="Times New Roman"/>
                          <a:cs typeface="Times New Roman"/>
                        </a:rPr>
                        <a:t>(1 point)</a:t>
                      </a:r>
                      <a:endParaRPr lang="en-US" sz="1100" dirty="0">
                        <a:latin typeface="Calibri"/>
                        <a:ea typeface="Times New Roman"/>
                        <a:cs typeface="Times New Roman"/>
                      </a:endParaRPr>
                    </a:p>
                  </a:txBody>
                  <a:tcPr marL="68580" marR="68580" marT="0" marB="0"/>
                </a:tc>
              </a:tr>
              <a:tr h="370840">
                <a:tc>
                  <a:txBody>
                    <a:bodyPr/>
                    <a:lstStyle/>
                    <a:p>
                      <a:pPr marL="0" marR="0">
                        <a:lnSpc>
                          <a:spcPct val="115000"/>
                        </a:lnSpc>
                        <a:spcBef>
                          <a:spcPts val="0"/>
                        </a:spcBef>
                        <a:spcAft>
                          <a:spcPts val="0"/>
                        </a:spcAft>
                      </a:pPr>
                      <a:r>
                        <a:rPr lang="en-US" sz="1100" b="1" dirty="0">
                          <a:latin typeface="Calibri"/>
                          <a:ea typeface="Times New Roman"/>
                          <a:cs typeface="Times New Roman"/>
                        </a:rPr>
                        <a:t>Diagnostic assessments (pre-assessments) </a:t>
                      </a:r>
                      <a:endParaRPr lang="en-US" sz="1100" dirty="0">
                        <a:latin typeface="Calibri"/>
                        <a:ea typeface="Times New Roman"/>
                        <a:cs typeface="Times New Roman"/>
                      </a:endParaRPr>
                    </a:p>
                  </a:txBody>
                  <a:tcPr marL="68580" marR="68580" marT="0" marB="0"/>
                </a:tc>
                <a:tc>
                  <a:txBody>
                    <a:bodyPr/>
                    <a:lstStyle/>
                    <a:p>
                      <a:pPr marL="0" marR="0">
                        <a:lnSpc>
                          <a:spcPct val="115000"/>
                        </a:lnSpc>
                        <a:spcBef>
                          <a:spcPts val="0"/>
                        </a:spcBef>
                        <a:spcAft>
                          <a:spcPts val="0"/>
                        </a:spcAft>
                      </a:pPr>
                      <a:r>
                        <a:rPr lang="en-US" sz="1100">
                          <a:latin typeface="Calibri"/>
                          <a:ea typeface="Times New Roman"/>
                          <a:cs typeface="Times New Roman"/>
                        </a:rPr>
                        <a:t>Multiple pre-assessments that involve a student’s family or community.</a:t>
                      </a:r>
                    </a:p>
                    <a:p>
                      <a:pPr marL="0" marR="0">
                        <a:lnSpc>
                          <a:spcPct val="115000"/>
                        </a:lnSpc>
                        <a:spcBef>
                          <a:spcPts val="0"/>
                        </a:spcBef>
                        <a:spcAft>
                          <a:spcPts val="0"/>
                        </a:spcAft>
                      </a:pPr>
                      <a:r>
                        <a:rPr lang="en-US" sz="1100">
                          <a:latin typeface="Calibri"/>
                          <a:ea typeface="Times New Roman"/>
                          <a:cs typeface="Times New Roman"/>
                        </a:rPr>
                        <a:t>Multiple opportunities of reflection.</a:t>
                      </a:r>
                    </a:p>
                    <a:p>
                      <a:pPr marL="0" marR="0">
                        <a:lnSpc>
                          <a:spcPct val="115000"/>
                        </a:lnSpc>
                        <a:spcBef>
                          <a:spcPts val="0"/>
                        </a:spcBef>
                        <a:spcAft>
                          <a:spcPts val="0"/>
                        </a:spcAft>
                      </a:pPr>
                      <a:r>
                        <a:rPr lang="en-US" sz="1100">
                          <a:latin typeface="Calibri"/>
                          <a:ea typeface="Times New Roman"/>
                          <a:cs typeface="Times New Roman"/>
                        </a:rPr>
                        <a:t>Used in multiple forms more than at the beginning of a unit.</a:t>
                      </a:r>
                    </a:p>
                  </a:txBody>
                  <a:tcPr marL="68580" marR="68580" marT="0" marB="0"/>
                </a:tc>
                <a:tc>
                  <a:txBody>
                    <a:bodyPr/>
                    <a:lstStyle/>
                    <a:p>
                      <a:pPr marL="0" marR="0">
                        <a:lnSpc>
                          <a:spcPct val="115000"/>
                        </a:lnSpc>
                        <a:spcBef>
                          <a:spcPts val="0"/>
                        </a:spcBef>
                        <a:spcAft>
                          <a:spcPts val="0"/>
                        </a:spcAft>
                      </a:pPr>
                      <a:r>
                        <a:rPr lang="en-US" sz="1100">
                          <a:latin typeface="Calibri"/>
                          <a:ea typeface="Times New Roman"/>
                          <a:cs typeface="Times New Roman"/>
                        </a:rPr>
                        <a:t>At least one that provides information about a student’s family or community.</a:t>
                      </a:r>
                    </a:p>
                    <a:p>
                      <a:pPr marL="0" marR="0">
                        <a:lnSpc>
                          <a:spcPct val="115000"/>
                        </a:lnSpc>
                        <a:spcBef>
                          <a:spcPts val="0"/>
                        </a:spcBef>
                        <a:spcAft>
                          <a:spcPts val="0"/>
                        </a:spcAft>
                      </a:pPr>
                      <a:r>
                        <a:rPr lang="en-US" sz="1100">
                          <a:latin typeface="Calibri"/>
                          <a:ea typeface="Times New Roman"/>
                          <a:cs typeface="Times New Roman"/>
                        </a:rPr>
                        <a:t>Enables reflection on the student’s part.</a:t>
                      </a:r>
                    </a:p>
                    <a:p>
                      <a:pPr marL="0" marR="0">
                        <a:lnSpc>
                          <a:spcPct val="115000"/>
                        </a:lnSpc>
                        <a:spcBef>
                          <a:spcPts val="0"/>
                        </a:spcBef>
                        <a:spcAft>
                          <a:spcPts val="0"/>
                        </a:spcAft>
                      </a:pPr>
                      <a:r>
                        <a:rPr lang="en-US" sz="1100">
                          <a:latin typeface="Calibri"/>
                          <a:ea typeface="Times New Roman"/>
                          <a:cs typeface="Times New Roman"/>
                        </a:rPr>
                        <a:t>Ungraded.</a:t>
                      </a:r>
                    </a:p>
                    <a:p>
                      <a:pPr marL="0" marR="0">
                        <a:lnSpc>
                          <a:spcPct val="115000"/>
                        </a:lnSpc>
                        <a:spcBef>
                          <a:spcPts val="0"/>
                        </a:spcBef>
                        <a:spcAft>
                          <a:spcPts val="0"/>
                        </a:spcAft>
                      </a:pPr>
                      <a:r>
                        <a:rPr lang="en-US" sz="1100">
                          <a:latin typeface="Calibri"/>
                          <a:ea typeface="Times New Roman"/>
                          <a:cs typeface="Times New Roman"/>
                        </a:rPr>
                        <a:t>Given at the beginning of the unit, identify misconceptions, skill levels, interests, reveals learning preferences.</a:t>
                      </a:r>
                    </a:p>
                    <a:p>
                      <a:pPr marL="0" marR="0">
                        <a:lnSpc>
                          <a:spcPct val="115000"/>
                        </a:lnSpc>
                        <a:spcBef>
                          <a:spcPts val="0"/>
                        </a:spcBef>
                        <a:spcAft>
                          <a:spcPts val="0"/>
                        </a:spcAft>
                      </a:pPr>
                      <a:r>
                        <a:rPr lang="en-US" sz="1100">
                          <a:latin typeface="Calibri"/>
                          <a:ea typeface="Times New Roman"/>
                          <a:cs typeface="Times New Roman"/>
                        </a:rPr>
                        <a:t>Purposeful with a clearly focused identified target.</a:t>
                      </a:r>
                    </a:p>
                    <a:p>
                      <a:pPr marL="0" marR="0">
                        <a:lnSpc>
                          <a:spcPct val="115000"/>
                        </a:lnSpc>
                        <a:spcBef>
                          <a:spcPts val="0"/>
                        </a:spcBef>
                        <a:spcAft>
                          <a:spcPts val="0"/>
                        </a:spcAft>
                      </a:pPr>
                      <a:r>
                        <a:rPr lang="en-US" sz="1100">
                          <a:latin typeface="Calibri"/>
                          <a:ea typeface="Times New Roman"/>
                          <a:cs typeface="Times New Roman"/>
                        </a:rPr>
                        <a:t>May include: pre-tests, skill checks, concept maps, drawings, KWL charts</a:t>
                      </a:r>
                    </a:p>
                  </a:txBody>
                  <a:tcPr marL="68580" marR="68580" marT="0" marB="0"/>
                </a:tc>
                <a:tc>
                  <a:txBody>
                    <a:bodyPr/>
                    <a:lstStyle/>
                    <a:p>
                      <a:pPr marL="0" marR="0">
                        <a:lnSpc>
                          <a:spcPct val="115000"/>
                        </a:lnSpc>
                        <a:spcBef>
                          <a:spcPts val="0"/>
                        </a:spcBef>
                        <a:spcAft>
                          <a:spcPts val="0"/>
                        </a:spcAft>
                      </a:pPr>
                      <a:r>
                        <a:rPr lang="en-US" sz="1100" dirty="0">
                          <a:latin typeface="Calibri"/>
                          <a:ea typeface="Times New Roman"/>
                          <a:cs typeface="Times New Roman"/>
                        </a:rPr>
                        <a:t>Does not include information about the student’s family.</a:t>
                      </a:r>
                    </a:p>
                    <a:p>
                      <a:pPr marL="0" marR="0">
                        <a:lnSpc>
                          <a:spcPct val="115000"/>
                        </a:lnSpc>
                        <a:spcBef>
                          <a:spcPts val="0"/>
                        </a:spcBef>
                        <a:spcAft>
                          <a:spcPts val="0"/>
                        </a:spcAft>
                      </a:pPr>
                      <a:r>
                        <a:rPr lang="en-US" sz="1100" dirty="0">
                          <a:latin typeface="Calibri"/>
                          <a:ea typeface="Times New Roman"/>
                          <a:cs typeface="Times New Roman"/>
                        </a:rPr>
                        <a:t>Does not provide reflection for the students.</a:t>
                      </a:r>
                    </a:p>
                    <a:p>
                      <a:pPr marL="0" marR="0">
                        <a:lnSpc>
                          <a:spcPct val="115000"/>
                        </a:lnSpc>
                        <a:spcBef>
                          <a:spcPts val="0"/>
                        </a:spcBef>
                        <a:spcAft>
                          <a:spcPts val="0"/>
                        </a:spcAft>
                      </a:pPr>
                      <a:r>
                        <a:rPr lang="en-US" sz="1100" dirty="0">
                          <a:latin typeface="Calibri"/>
                          <a:ea typeface="Times New Roman"/>
                          <a:cs typeface="Times New Roman"/>
                        </a:rPr>
                        <a:t>Graded.</a:t>
                      </a:r>
                    </a:p>
                    <a:p>
                      <a:pPr marL="0" marR="0">
                        <a:lnSpc>
                          <a:spcPct val="115000"/>
                        </a:lnSpc>
                        <a:spcBef>
                          <a:spcPts val="0"/>
                        </a:spcBef>
                        <a:spcAft>
                          <a:spcPts val="0"/>
                        </a:spcAft>
                      </a:pPr>
                      <a:r>
                        <a:rPr lang="en-US" sz="1100" dirty="0">
                          <a:latin typeface="Calibri"/>
                          <a:ea typeface="Times New Roman"/>
                          <a:cs typeface="Times New Roman"/>
                        </a:rPr>
                        <a:t>Does not identify misconceptions or skills levels, interests, or learning preferences.</a:t>
                      </a:r>
                    </a:p>
                    <a:p>
                      <a:pPr marL="0" marR="0">
                        <a:lnSpc>
                          <a:spcPct val="115000"/>
                        </a:lnSpc>
                        <a:spcBef>
                          <a:spcPts val="0"/>
                        </a:spcBef>
                        <a:spcAft>
                          <a:spcPts val="0"/>
                        </a:spcAft>
                      </a:pPr>
                      <a:r>
                        <a:rPr lang="en-US" sz="1100" dirty="0">
                          <a:latin typeface="Calibri"/>
                          <a:ea typeface="Times New Roman"/>
                          <a:cs typeface="Times New Roman"/>
                        </a:rPr>
                        <a:t>Not focused on an identified target.</a:t>
                      </a:r>
                    </a:p>
                  </a:txBody>
                  <a:tcPr marL="68580" marR="68580" marT="0" marB="0"/>
                </a:tc>
              </a:tr>
              <a:tr h="370840">
                <a:tc>
                  <a:txBody>
                    <a:bodyPr/>
                    <a:lstStyle/>
                    <a:p>
                      <a:endParaRPr lang="en-US"/>
                    </a:p>
                  </a:txBody>
                  <a:tcPr/>
                </a:tc>
                <a:tc>
                  <a:txBody>
                    <a:bodyPr/>
                    <a:lstStyle/>
                    <a:p>
                      <a:endParaRPr lang="en-US"/>
                    </a:p>
                  </a:txBody>
                  <a:tcPr/>
                </a:tc>
                <a:tc>
                  <a:txBody>
                    <a:bodyPr/>
                    <a:lstStyle/>
                    <a:p>
                      <a:endParaRPr lang="en-US"/>
                    </a:p>
                  </a:txBody>
                  <a:tcPr/>
                </a:tc>
                <a:tc>
                  <a:txBody>
                    <a:bodyPr/>
                    <a:lstStyle/>
                    <a:p>
                      <a:endParaRPr lang="en-US"/>
                    </a:p>
                  </a:txBody>
                  <a:tcPr/>
                </a:tc>
              </a:tr>
              <a:tr h="370840">
                <a:tc>
                  <a:txBody>
                    <a:bodyPr/>
                    <a:lstStyle/>
                    <a:p>
                      <a:endParaRPr lang="en-US"/>
                    </a:p>
                  </a:txBody>
                  <a:tcPr/>
                </a:tc>
                <a:tc>
                  <a:txBody>
                    <a:bodyPr/>
                    <a:lstStyle/>
                    <a:p>
                      <a:endParaRPr lang="en-US"/>
                    </a:p>
                  </a:txBody>
                  <a:tcPr/>
                </a:tc>
                <a:tc>
                  <a:txBody>
                    <a:bodyPr/>
                    <a:lstStyle/>
                    <a:p>
                      <a:endParaRPr lang="en-US"/>
                    </a:p>
                  </a:txBody>
                  <a:tcPr/>
                </a:tc>
                <a:tc>
                  <a:txBody>
                    <a:bodyPr/>
                    <a:lstStyle/>
                    <a:p>
                      <a:endParaRPr lang="en-US"/>
                    </a:p>
                  </a:txBody>
                  <a:tcPr/>
                </a:tc>
              </a:tr>
            </a:tbl>
          </a:graphicData>
        </a:graphic>
      </p:graphicFrame>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Assessment Photo Album (Group Project) </a:t>
            </a:r>
            <a:r>
              <a:rPr lang="en-US" dirty="0" err="1" smtClean="0"/>
              <a:t>con’t</a:t>
            </a:r>
            <a:endParaRPr lang="en-US" dirty="0"/>
          </a:p>
        </p:txBody>
      </p:sp>
      <p:graphicFrame>
        <p:nvGraphicFramePr>
          <p:cNvPr id="4" name="Content Placeholder 3"/>
          <p:cNvGraphicFramePr>
            <a:graphicFrameLocks noGrp="1"/>
          </p:cNvGraphicFramePr>
          <p:nvPr>
            <p:ph idx="1"/>
          </p:nvPr>
        </p:nvGraphicFramePr>
        <p:xfrm>
          <a:off x="457200" y="1600200"/>
          <a:ext cx="8229600" cy="3876040"/>
        </p:xfrm>
        <a:graphic>
          <a:graphicData uri="http://schemas.openxmlformats.org/drawingml/2006/table">
            <a:tbl>
              <a:tblPr firstRow="1" bandRow="1">
                <a:tableStyleId>{5C22544A-7EE6-4342-B048-85BDC9FD1C3A}</a:tableStyleId>
              </a:tblPr>
              <a:tblGrid>
                <a:gridCol w="2057400"/>
                <a:gridCol w="2057400"/>
                <a:gridCol w="2057400"/>
                <a:gridCol w="2057400"/>
              </a:tblGrid>
              <a:tr h="370840">
                <a:tc>
                  <a:txBody>
                    <a:bodyPr/>
                    <a:lstStyle/>
                    <a:p>
                      <a:pPr marL="0" marR="0">
                        <a:lnSpc>
                          <a:spcPct val="115000"/>
                        </a:lnSpc>
                        <a:spcBef>
                          <a:spcPts val="0"/>
                        </a:spcBef>
                        <a:spcAft>
                          <a:spcPts val="0"/>
                        </a:spcAft>
                      </a:pPr>
                      <a:endParaRPr lang="en-US" sz="1100" dirty="0">
                        <a:latin typeface="Calibri"/>
                        <a:ea typeface="Times New Roman"/>
                        <a:cs typeface="Times New Roman"/>
                      </a:endParaRPr>
                    </a:p>
                  </a:txBody>
                  <a:tcPr marL="68580" marR="68580" marT="0" marB="0"/>
                </a:tc>
                <a:tc>
                  <a:txBody>
                    <a:bodyPr/>
                    <a:lstStyle/>
                    <a:p>
                      <a:pPr marL="0" marR="0" algn="ctr">
                        <a:lnSpc>
                          <a:spcPct val="115000"/>
                        </a:lnSpc>
                        <a:spcBef>
                          <a:spcPts val="0"/>
                        </a:spcBef>
                        <a:spcAft>
                          <a:spcPts val="0"/>
                        </a:spcAft>
                      </a:pPr>
                      <a:r>
                        <a:rPr lang="en-US" sz="1200" b="1">
                          <a:latin typeface="Calibri"/>
                          <a:ea typeface="Times New Roman"/>
                          <a:cs typeface="Times New Roman"/>
                        </a:rPr>
                        <a:t>Exceeds Expectations</a:t>
                      </a:r>
                      <a:endParaRPr lang="en-US" sz="1100">
                        <a:latin typeface="Calibri"/>
                        <a:ea typeface="Times New Roman"/>
                        <a:cs typeface="Times New Roman"/>
                      </a:endParaRPr>
                    </a:p>
                    <a:p>
                      <a:pPr marL="0" marR="0" algn="ctr">
                        <a:lnSpc>
                          <a:spcPct val="115000"/>
                        </a:lnSpc>
                        <a:spcBef>
                          <a:spcPts val="0"/>
                        </a:spcBef>
                        <a:spcAft>
                          <a:spcPts val="0"/>
                        </a:spcAft>
                      </a:pPr>
                      <a:r>
                        <a:rPr lang="en-US" sz="1200" b="1">
                          <a:latin typeface="Calibri"/>
                          <a:ea typeface="Times New Roman"/>
                          <a:cs typeface="Times New Roman"/>
                        </a:rPr>
                        <a:t>(3 points)</a:t>
                      </a:r>
                      <a:endParaRPr lang="en-US" sz="1100">
                        <a:latin typeface="Calibri"/>
                        <a:ea typeface="Times New Roman"/>
                        <a:cs typeface="Times New Roman"/>
                      </a:endParaRPr>
                    </a:p>
                  </a:txBody>
                  <a:tcPr marL="68580" marR="68580" marT="0" marB="0"/>
                </a:tc>
                <a:tc>
                  <a:txBody>
                    <a:bodyPr/>
                    <a:lstStyle/>
                    <a:p>
                      <a:pPr marL="0" marR="0" algn="ctr">
                        <a:lnSpc>
                          <a:spcPct val="115000"/>
                        </a:lnSpc>
                        <a:spcBef>
                          <a:spcPts val="0"/>
                        </a:spcBef>
                        <a:spcAft>
                          <a:spcPts val="0"/>
                        </a:spcAft>
                      </a:pPr>
                      <a:r>
                        <a:rPr lang="en-US" sz="1200" b="1">
                          <a:latin typeface="Calibri"/>
                          <a:ea typeface="Times New Roman"/>
                          <a:cs typeface="Times New Roman"/>
                        </a:rPr>
                        <a:t>Meets Expectations</a:t>
                      </a:r>
                      <a:endParaRPr lang="en-US" sz="1100">
                        <a:latin typeface="Calibri"/>
                        <a:ea typeface="Times New Roman"/>
                        <a:cs typeface="Times New Roman"/>
                      </a:endParaRPr>
                    </a:p>
                    <a:p>
                      <a:pPr marL="0" marR="0" algn="ctr">
                        <a:lnSpc>
                          <a:spcPct val="115000"/>
                        </a:lnSpc>
                        <a:spcBef>
                          <a:spcPts val="0"/>
                        </a:spcBef>
                        <a:spcAft>
                          <a:spcPts val="0"/>
                        </a:spcAft>
                      </a:pPr>
                      <a:r>
                        <a:rPr lang="en-US" sz="1200" b="1">
                          <a:latin typeface="Calibri"/>
                          <a:ea typeface="Times New Roman"/>
                          <a:cs typeface="Times New Roman"/>
                        </a:rPr>
                        <a:t>(2 points)</a:t>
                      </a:r>
                      <a:endParaRPr lang="en-US" sz="1100">
                        <a:latin typeface="Calibri"/>
                        <a:ea typeface="Times New Roman"/>
                        <a:cs typeface="Times New Roman"/>
                      </a:endParaRPr>
                    </a:p>
                  </a:txBody>
                  <a:tcPr marL="68580" marR="68580" marT="0" marB="0"/>
                </a:tc>
                <a:tc>
                  <a:txBody>
                    <a:bodyPr/>
                    <a:lstStyle/>
                    <a:p>
                      <a:pPr marL="0" marR="0" algn="ctr">
                        <a:lnSpc>
                          <a:spcPct val="115000"/>
                        </a:lnSpc>
                        <a:spcBef>
                          <a:spcPts val="0"/>
                        </a:spcBef>
                        <a:spcAft>
                          <a:spcPts val="0"/>
                        </a:spcAft>
                      </a:pPr>
                      <a:r>
                        <a:rPr lang="en-US" sz="1200" b="1">
                          <a:latin typeface="Calibri"/>
                          <a:ea typeface="Times New Roman"/>
                          <a:cs typeface="Times New Roman"/>
                        </a:rPr>
                        <a:t>Needs More Time</a:t>
                      </a:r>
                      <a:endParaRPr lang="en-US" sz="1100">
                        <a:latin typeface="Calibri"/>
                        <a:ea typeface="Times New Roman"/>
                        <a:cs typeface="Times New Roman"/>
                      </a:endParaRPr>
                    </a:p>
                    <a:p>
                      <a:pPr marL="0" marR="0" algn="ctr">
                        <a:lnSpc>
                          <a:spcPct val="115000"/>
                        </a:lnSpc>
                        <a:spcBef>
                          <a:spcPts val="0"/>
                        </a:spcBef>
                        <a:spcAft>
                          <a:spcPts val="0"/>
                        </a:spcAft>
                      </a:pPr>
                      <a:r>
                        <a:rPr lang="en-US" sz="1200" b="1">
                          <a:latin typeface="Calibri"/>
                          <a:ea typeface="Times New Roman"/>
                          <a:cs typeface="Times New Roman"/>
                        </a:rPr>
                        <a:t>(1 point)</a:t>
                      </a:r>
                      <a:endParaRPr lang="en-US" sz="1100">
                        <a:latin typeface="Calibri"/>
                        <a:ea typeface="Times New Roman"/>
                        <a:cs typeface="Times New Roman"/>
                      </a:endParaRPr>
                    </a:p>
                  </a:txBody>
                  <a:tcPr marL="68580" marR="68580" marT="0" marB="0"/>
                </a:tc>
              </a:tr>
              <a:tr h="370840">
                <a:tc>
                  <a:txBody>
                    <a:bodyPr/>
                    <a:lstStyle/>
                    <a:p>
                      <a:pPr marL="0" marR="0">
                        <a:lnSpc>
                          <a:spcPct val="115000"/>
                        </a:lnSpc>
                        <a:spcBef>
                          <a:spcPts val="0"/>
                        </a:spcBef>
                        <a:spcAft>
                          <a:spcPts val="0"/>
                        </a:spcAft>
                      </a:pPr>
                      <a:r>
                        <a:rPr lang="en-US" sz="1100" b="1">
                          <a:latin typeface="Calibri"/>
                          <a:ea typeface="Times New Roman"/>
                          <a:cs typeface="Times New Roman"/>
                        </a:rPr>
                        <a:t>Descriptions of formative assessments</a:t>
                      </a:r>
                      <a:endParaRPr lang="en-US" sz="1100">
                        <a:latin typeface="Calibri"/>
                        <a:ea typeface="Times New Roman"/>
                        <a:cs typeface="Times New Roman"/>
                      </a:endParaRPr>
                    </a:p>
                  </a:txBody>
                  <a:tcPr marL="68580" marR="68580" marT="0" marB="0"/>
                </a:tc>
                <a:tc>
                  <a:txBody>
                    <a:bodyPr/>
                    <a:lstStyle/>
                    <a:p>
                      <a:pPr marL="0" marR="0">
                        <a:lnSpc>
                          <a:spcPct val="115000"/>
                        </a:lnSpc>
                        <a:spcBef>
                          <a:spcPts val="0"/>
                        </a:spcBef>
                        <a:spcAft>
                          <a:spcPts val="0"/>
                        </a:spcAft>
                      </a:pPr>
                      <a:r>
                        <a:rPr lang="en-US" sz="1100">
                          <a:latin typeface="Calibri"/>
                          <a:ea typeface="Times New Roman"/>
                          <a:cs typeface="Times New Roman"/>
                        </a:rPr>
                        <a:t>Multiple assessments in multiple forms to reach the multiple learning preferences of the students. </a:t>
                      </a:r>
                    </a:p>
                    <a:p>
                      <a:pPr marL="0" marR="0">
                        <a:lnSpc>
                          <a:spcPct val="115000"/>
                        </a:lnSpc>
                        <a:spcBef>
                          <a:spcPts val="0"/>
                        </a:spcBef>
                        <a:spcAft>
                          <a:spcPts val="0"/>
                        </a:spcAft>
                      </a:pPr>
                      <a:r>
                        <a:rPr lang="en-US" sz="1100">
                          <a:latin typeface="Calibri"/>
                          <a:ea typeface="Times New Roman"/>
                          <a:cs typeface="Times New Roman"/>
                        </a:rPr>
                        <a:t>Involve the students in the formation of the assessment mechanism by suggestions or the test, performance assessments, co-constructing rubrics, and record keeping.</a:t>
                      </a:r>
                    </a:p>
                    <a:p>
                      <a:pPr marL="0" marR="0">
                        <a:lnSpc>
                          <a:spcPct val="115000"/>
                        </a:lnSpc>
                        <a:spcBef>
                          <a:spcPts val="0"/>
                        </a:spcBef>
                        <a:spcAft>
                          <a:spcPts val="0"/>
                        </a:spcAft>
                      </a:pPr>
                      <a:r>
                        <a:rPr lang="en-US" sz="1100">
                          <a:latin typeface="Calibri"/>
                          <a:ea typeface="Times New Roman"/>
                          <a:cs typeface="Times New Roman"/>
                        </a:rPr>
                        <a:t>Descriptive feedback related to the criteria is given.</a:t>
                      </a:r>
                    </a:p>
                    <a:p>
                      <a:pPr marL="0" marR="0">
                        <a:lnSpc>
                          <a:spcPct val="115000"/>
                        </a:lnSpc>
                        <a:spcBef>
                          <a:spcPts val="0"/>
                        </a:spcBef>
                        <a:spcAft>
                          <a:spcPts val="0"/>
                        </a:spcAft>
                      </a:pPr>
                      <a:r>
                        <a:rPr lang="en-US" sz="1100">
                          <a:latin typeface="Calibri"/>
                          <a:ea typeface="Times New Roman"/>
                          <a:cs typeface="Times New Roman"/>
                        </a:rPr>
                        <a:t>Followed up with high-quality corrective instruction to help students remedy whatever learning errors are identified</a:t>
                      </a:r>
                    </a:p>
                  </a:txBody>
                  <a:tcPr marL="68580" marR="68580" marT="0" marB="0"/>
                </a:tc>
                <a:tc>
                  <a:txBody>
                    <a:bodyPr/>
                    <a:lstStyle/>
                    <a:p>
                      <a:pPr marL="0" marR="0">
                        <a:lnSpc>
                          <a:spcPct val="115000"/>
                        </a:lnSpc>
                        <a:spcBef>
                          <a:spcPts val="0"/>
                        </a:spcBef>
                        <a:spcAft>
                          <a:spcPts val="0"/>
                        </a:spcAft>
                      </a:pPr>
                      <a:r>
                        <a:rPr lang="en-US" sz="1100">
                          <a:latin typeface="Calibri"/>
                          <a:ea typeface="Times New Roman"/>
                          <a:cs typeface="Times New Roman"/>
                        </a:rPr>
                        <a:t>Ongoing assessments that are used to constantly monitor the progress of the students and to inform the instruction of the teacher.</a:t>
                      </a:r>
                    </a:p>
                    <a:p>
                      <a:pPr marL="0" marR="0">
                        <a:lnSpc>
                          <a:spcPct val="115000"/>
                        </a:lnSpc>
                        <a:spcBef>
                          <a:spcPts val="0"/>
                        </a:spcBef>
                        <a:spcAft>
                          <a:spcPts val="0"/>
                        </a:spcAft>
                      </a:pPr>
                      <a:r>
                        <a:rPr lang="en-US" sz="1100">
                          <a:latin typeface="Calibri"/>
                          <a:ea typeface="Times New Roman"/>
                          <a:cs typeface="Times New Roman"/>
                        </a:rPr>
                        <a:t>Involve the students in the formation of the assessment mechanism in at least one way so that students know their learning goals.</a:t>
                      </a:r>
                    </a:p>
                    <a:p>
                      <a:pPr marL="0" marR="0">
                        <a:lnSpc>
                          <a:spcPct val="115000"/>
                        </a:lnSpc>
                        <a:spcBef>
                          <a:spcPts val="0"/>
                        </a:spcBef>
                        <a:spcAft>
                          <a:spcPts val="0"/>
                        </a:spcAft>
                      </a:pPr>
                      <a:r>
                        <a:rPr lang="en-US" sz="1100">
                          <a:latin typeface="Calibri"/>
                          <a:ea typeface="Times New Roman"/>
                          <a:cs typeface="Times New Roman"/>
                        </a:rPr>
                        <a:t>Students self-assess their own performance.</a:t>
                      </a:r>
                    </a:p>
                    <a:p>
                      <a:pPr marL="0" marR="0">
                        <a:lnSpc>
                          <a:spcPct val="115000"/>
                        </a:lnSpc>
                        <a:spcBef>
                          <a:spcPts val="0"/>
                        </a:spcBef>
                        <a:spcAft>
                          <a:spcPts val="0"/>
                        </a:spcAft>
                      </a:pPr>
                      <a:r>
                        <a:rPr lang="en-US" sz="1100">
                          <a:latin typeface="Calibri"/>
                          <a:ea typeface="Times New Roman"/>
                          <a:cs typeface="Times New Roman"/>
                        </a:rPr>
                        <a:t>Feedback related to the criteria is given.</a:t>
                      </a:r>
                    </a:p>
                    <a:p>
                      <a:pPr marL="0" marR="0">
                        <a:lnSpc>
                          <a:spcPct val="115000"/>
                        </a:lnSpc>
                        <a:spcBef>
                          <a:spcPts val="0"/>
                        </a:spcBef>
                        <a:spcAft>
                          <a:spcPts val="0"/>
                        </a:spcAft>
                      </a:pPr>
                      <a:r>
                        <a:rPr lang="en-US" sz="1100">
                          <a:latin typeface="Calibri"/>
                          <a:ea typeface="Times New Roman"/>
                          <a:cs typeface="Times New Roman"/>
                        </a:rPr>
                        <a:t>Followed up with corrective instruction.</a:t>
                      </a:r>
                    </a:p>
                  </a:txBody>
                  <a:tcPr marL="68580" marR="68580" marT="0" marB="0"/>
                </a:tc>
                <a:tc>
                  <a:txBody>
                    <a:bodyPr/>
                    <a:lstStyle/>
                    <a:p>
                      <a:pPr marL="0" marR="0">
                        <a:lnSpc>
                          <a:spcPct val="115000"/>
                        </a:lnSpc>
                        <a:spcBef>
                          <a:spcPts val="0"/>
                        </a:spcBef>
                        <a:spcAft>
                          <a:spcPts val="0"/>
                        </a:spcAft>
                      </a:pPr>
                      <a:r>
                        <a:rPr lang="en-US" sz="1100" dirty="0">
                          <a:latin typeface="Calibri"/>
                          <a:ea typeface="Times New Roman"/>
                          <a:cs typeface="Times New Roman"/>
                        </a:rPr>
                        <a:t>Are not ongoing assessments.</a:t>
                      </a:r>
                    </a:p>
                    <a:p>
                      <a:pPr marL="0" marR="0">
                        <a:lnSpc>
                          <a:spcPct val="115000"/>
                        </a:lnSpc>
                        <a:spcBef>
                          <a:spcPts val="0"/>
                        </a:spcBef>
                        <a:spcAft>
                          <a:spcPts val="0"/>
                        </a:spcAft>
                      </a:pPr>
                      <a:r>
                        <a:rPr lang="en-US" sz="1100" dirty="0">
                          <a:latin typeface="Calibri"/>
                          <a:ea typeface="Times New Roman"/>
                          <a:cs typeface="Times New Roman"/>
                        </a:rPr>
                        <a:t>Does not involve students in the formation of the assessment mechanism.  Students do not have clear learning goals.</a:t>
                      </a:r>
                    </a:p>
                    <a:p>
                      <a:pPr marL="0" marR="0">
                        <a:lnSpc>
                          <a:spcPct val="115000"/>
                        </a:lnSpc>
                        <a:spcBef>
                          <a:spcPts val="0"/>
                        </a:spcBef>
                        <a:spcAft>
                          <a:spcPts val="0"/>
                        </a:spcAft>
                      </a:pPr>
                      <a:r>
                        <a:rPr lang="en-US" sz="1100" dirty="0">
                          <a:latin typeface="Calibri"/>
                          <a:ea typeface="Times New Roman"/>
                          <a:cs typeface="Times New Roman"/>
                        </a:rPr>
                        <a:t>Students are not given an opportunity to self-assess their own performance.</a:t>
                      </a:r>
                    </a:p>
                    <a:p>
                      <a:pPr marL="0" marR="0">
                        <a:lnSpc>
                          <a:spcPct val="115000"/>
                        </a:lnSpc>
                        <a:spcBef>
                          <a:spcPts val="0"/>
                        </a:spcBef>
                        <a:spcAft>
                          <a:spcPts val="0"/>
                        </a:spcAft>
                      </a:pPr>
                      <a:r>
                        <a:rPr lang="en-US" sz="1100" dirty="0">
                          <a:latin typeface="Calibri"/>
                          <a:ea typeface="Times New Roman"/>
                          <a:cs typeface="Times New Roman"/>
                        </a:rPr>
                        <a:t>Non-specific feedback (A, 82%, etc.).</a:t>
                      </a:r>
                    </a:p>
                    <a:p>
                      <a:pPr marL="0" marR="0">
                        <a:lnSpc>
                          <a:spcPct val="115000"/>
                        </a:lnSpc>
                        <a:spcBef>
                          <a:spcPts val="0"/>
                        </a:spcBef>
                        <a:spcAft>
                          <a:spcPts val="0"/>
                        </a:spcAft>
                      </a:pPr>
                      <a:r>
                        <a:rPr lang="en-US" sz="1100" dirty="0">
                          <a:latin typeface="Calibri"/>
                          <a:ea typeface="Times New Roman"/>
                          <a:cs typeface="Times New Roman"/>
                        </a:rPr>
                        <a:t>Not followed up with corrective instruction.</a:t>
                      </a:r>
                    </a:p>
                  </a:txBody>
                  <a:tcPr marL="68580" marR="68580" marT="0" marB="0"/>
                </a:tc>
              </a:tr>
              <a:tr h="370840">
                <a:tc>
                  <a:txBody>
                    <a:bodyPr/>
                    <a:lstStyle/>
                    <a:p>
                      <a:endParaRPr lang="en-US"/>
                    </a:p>
                  </a:txBody>
                  <a:tcPr/>
                </a:tc>
                <a:tc>
                  <a:txBody>
                    <a:bodyPr/>
                    <a:lstStyle/>
                    <a:p>
                      <a:endParaRPr lang="en-US"/>
                    </a:p>
                  </a:txBody>
                  <a:tcPr/>
                </a:tc>
                <a:tc>
                  <a:txBody>
                    <a:bodyPr/>
                    <a:lstStyle/>
                    <a:p>
                      <a:endParaRPr lang="en-US"/>
                    </a:p>
                  </a:txBody>
                  <a:tcPr/>
                </a:tc>
                <a:tc>
                  <a:txBody>
                    <a:bodyPr/>
                    <a:lstStyle/>
                    <a:p>
                      <a:endParaRPr lang="en-US"/>
                    </a:p>
                  </a:txBody>
                  <a:tcPr/>
                </a:tc>
              </a:tr>
            </a:tbl>
          </a:graphicData>
        </a:graphic>
      </p:graphicFrame>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Assessment Photo Album (Group Project) </a:t>
            </a:r>
            <a:r>
              <a:rPr lang="en-US" dirty="0" err="1" smtClean="0"/>
              <a:t>con’t</a:t>
            </a:r>
            <a:endParaRPr lang="en-US" dirty="0"/>
          </a:p>
        </p:txBody>
      </p:sp>
      <p:graphicFrame>
        <p:nvGraphicFramePr>
          <p:cNvPr id="4" name="Content Placeholder 3"/>
          <p:cNvGraphicFramePr>
            <a:graphicFrameLocks noGrp="1"/>
          </p:cNvGraphicFramePr>
          <p:nvPr>
            <p:ph idx="1"/>
          </p:nvPr>
        </p:nvGraphicFramePr>
        <p:xfrm>
          <a:off x="457200" y="1600200"/>
          <a:ext cx="8229600" cy="4469130"/>
        </p:xfrm>
        <a:graphic>
          <a:graphicData uri="http://schemas.openxmlformats.org/drawingml/2006/table">
            <a:tbl>
              <a:tblPr firstRow="1" bandRow="1">
                <a:tableStyleId>{5C22544A-7EE6-4342-B048-85BDC9FD1C3A}</a:tableStyleId>
              </a:tblPr>
              <a:tblGrid>
                <a:gridCol w="2057400"/>
                <a:gridCol w="2057400"/>
                <a:gridCol w="2057400"/>
                <a:gridCol w="2057400"/>
              </a:tblGrid>
              <a:tr h="370840">
                <a:tc>
                  <a:txBody>
                    <a:bodyPr/>
                    <a:lstStyle/>
                    <a:p>
                      <a:pPr marL="0" marR="0">
                        <a:lnSpc>
                          <a:spcPct val="115000"/>
                        </a:lnSpc>
                        <a:spcBef>
                          <a:spcPts val="0"/>
                        </a:spcBef>
                        <a:spcAft>
                          <a:spcPts val="0"/>
                        </a:spcAft>
                      </a:pPr>
                      <a:endParaRPr lang="en-US" sz="1100" dirty="0">
                        <a:latin typeface="Calibri"/>
                        <a:ea typeface="Times New Roman"/>
                        <a:cs typeface="Times New Roman"/>
                      </a:endParaRPr>
                    </a:p>
                  </a:txBody>
                  <a:tcPr marL="68580" marR="68580" marT="0" marB="0"/>
                </a:tc>
                <a:tc>
                  <a:txBody>
                    <a:bodyPr/>
                    <a:lstStyle/>
                    <a:p>
                      <a:pPr marL="0" marR="0" algn="ctr">
                        <a:lnSpc>
                          <a:spcPct val="115000"/>
                        </a:lnSpc>
                        <a:spcBef>
                          <a:spcPts val="0"/>
                        </a:spcBef>
                        <a:spcAft>
                          <a:spcPts val="0"/>
                        </a:spcAft>
                      </a:pPr>
                      <a:r>
                        <a:rPr lang="en-US" sz="1200" b="1">
                          <a:latin typeface="Calibri"/>
                          <a:ea typeface="Times New Roman"/>
                          <a:cs typeface="Times New Roman"/>
                        </a:rPr>
                        <a:t>Exceeds Expectations</a:t>
                      </a:r>
                      <a:endParaRPr lang="en-US" sz="1100">
                        <a:latin typeface="Calibri"/>
                        <a:ea typeface="Times New Roman"/>
                        <a:cs typeface="Times New Roman"/>
                      </a:endParaRPr>
                    </a:p>
                    <a:p>
                      <a:pPr marL="0" marR="0" algn="ctr">
                        <a:lnSpc>
                          <a:spcPct val="115000"/>
                        </a:lnSpc>
                        <a:spcBef>
                          <a:spcPts val="0"/>
                        </a:spcBef>
                        <a:spcAft>
                          <a:spcPts val="0"/>
                        </a:spcAft>
                      </a:pPr>
                      <a:r>
                        <a:rPr lang="en-US" sz="1200" b="1">
                          <a:latin typeface="Calibri"/>
                          <a:ea typeface="Times New Roman"/>
                          <a:cs typeface="Times New Roman"/>
                        </a:rPr>
                        <a:t>(3 points)</a:t>
                      </a:r>
                      <a:endParaRPr lang="en-US" sz="1100">
                        <a:latin typeface="Calibri"/>
                        <a:ea typeface="Times New Roman"/>
                        <a:cs typeface="Times New Roman"/>
                      </a:endParaRPr>
                    </a:p>
                  </a:txBody>
                  <a:tcPr marL="68580" marR="68580" marT="0" marB="0"/>
                </a:tc>
                <a:tc>
                  <a:txBody>
                    <a:bodyPr/>
                    <a:lstStyle/>
                    <a:p>
                      <a:pPr marL="0" marR="0" algn="ctr">
                        <a:lnSpc>
                          <a:spcPct val="115000"/>
                        </a:lnSpc>
                        <a:spcBef>
                          <a:spcPts val="0"/>
                        </a:spcBef>
                        <a:spcAft>
                          <a:spcPts val="0"/>
                        </a:spcAft>
                      </a:pPr>
                      <a:r>
                        <a:rPr lang="en-US" sz="1200" b="1">
                          <a:latin typeface="Calibri"/>
                          <a:ea typeface="Times New Roman"/>
                          <a:cs typeface="Times New Roman"/>
                        </a:rPr>
                        <a:t>Meets Expectations</a:t>
                      </a:r>
                      <a:endParaRPr lang="en-US" sz="1100">
                        <a:latin typeface="Calibri"/>
                        <a:ea typeface="Times New Roman"/>
                        <a:cs typeface="Times New Roman"/>
                      </a:endParaRPr>
                    </a:p>
                    <a:p>
                      <a:pPr marL="0" marR="0" algn="ctr">
                        <a:lnSpc>
                          <a:spcPct val="115000"/>
                        </a:lnSpc>
                        <a:spcBef>
                          <a:spcPts val="0"/>
                        </a:spcBef>
                        <a:spcAft>
                          <a:spcPts val="0"/>
                        </a:spcAft>
                      </a:pPr>
                      <a:r>
                        <a:rPr lang="en-US" sz="1200" b="1">
                          <a:latin typeface="Calibri"/>
                          <a:ea typeface="Times New Roman"/>
                          <a:cs typeface="Times New Roman"/>
                        </a:rPr>
                        <a:t>(2 points)</a:t>
                      </a:r>
                      <a:endParaRPr lang="en-US" sz="1100">
                        <a:latin typeface="Calibri"/>
                        <a:ea typeface="Times New Roman"/>
                        <a:cs typeface="Times New Roman"/>
                      </a:endParaRPr>
                    </a:p>
                  </a:txBody>
                  <a:tcPr marL="68580" marR="68580" marT="0" marB="0"/>
                </a:tc>
                <a:tc>
                  <a:txBody>
                    <a:bodyPr/>
                    <a:lstStyle/>
                    <a:p>
                      <a:pPr marL="0" marR="0" algn="ctr">
                        <a:lnSpc>
                          <a:spcPct val="115000"/>
                        </a:lnSpc>
                        <a:spcBef>
                          <a:spcPts val="0"/>
                        </a:spcBef>
                        <a:spcAft>
                          <a:spcPts val="0"/>
                        </a:spcAft>
                      </a:pPr>
                      <a:r>
                        <a:rPr lang="en-US" sz="1200" b="1">
                          <a:latin typeface="Calibri"/>
                          <a:ea typeface="Times New Roman"/>
                          <a:cs typeface="Times New Roman"/>
                        </a:rPr>
                        <a:t>Needs More Time</a:t>
                      </a:r>
                      <a:endParaRPr lang="en-US" sz="1100">
                        <a:latin typeface="Calibri"/>
                        <a:ea typeface="Times New Roman"/>
                        <a:cs typeface="Times New Roman"/>
                      </a:endParaRPr>
                    </a:p>
                    <a:p>
                      <a:pPr marL="0" marR="0" algn="ctr">
                        <a:lnSpc>
                          <a:spcPct val="115000"/>
                        </a:lnSpc>
                        <a:spcBef>
                          <a:spcPts val="0"/>
                        </a:spcBef>
                        <a:spcAft>
                          <a:spcPts val="0"/>
                        </a:spcAft>
                      </a:pPr>
                      <a:r>
                        <a:rPr lang="en-US" sz="1200" b="1">
                          <a:latin typeface="Calibri"/>
                          <a:ea typeface="Times New Roman"/>
                          <a:cs typeface="Times New Roman"/>
                        </a:rPr>
                        <a:t>(1 point)</a:t>
                      </a:r>
                      <a:endParaRPr lang="en-US" sz="1100">
                        <a:latin typeface="Calibri"/>
                        <a:ea typeface="Times New Roman"/>
                        <a:cs typeface="Times New Roman"/>
                      </a:endParaRPr>
                    </a:p>
                  </a:txBody>
                  <a:tcPr marL="68580" marR="68580" marT="0" marB="0"/>
                </a:tc>
              </a:tr>
              <a:tr h="370840">
                <a:tc>
                  <a:txBody>
                    <a:bodyPr/>
                    <a:lstStyle/>
                    <a:p>
                      <a:pPr marL="0" marR="0">
                        <a:lnSpc>
                          <a:spcPct val="115000"/>
                        </a:lnSpc>
                        <a:spcBef>
                          <a:spcPts val="0"/>
                        </a:spcBef>
                        <a:spcAft>
                          <a:spcPts val="0"/>
                        </a:spcAft>
                      </a:pPr>
                      <a:r>
                        <a:rPr lang="en-US" sz="1100" b="1">
                          <a:latin typeface="Calibri"/>
                          <a:ea typeface="Times New Roman"/>
                          <a:cs typeface="Times New Roman"/>
                        </a:rPr>
                        <a:t>Outline of performance assessment (summative assessment)</a:t>
                      </a:r>
                      <a:endParaRPr lang="en-US" sz="1100">
                        <a:latin typeface="Calibri"/>
                        <a:ea typeface="Times New Roman"/>
                        <a:cs typeface="Times New Roman"/>
                      </a:endParaRPr>
                    </a:p>
                  </a:txBody>
                  <a:tcPr marL="68580" marR="68580" marT="0" marB="0"/>
                </a:tc>
                <a:tc>
                  <a:txBody>
                    <a:bodyPr/>
                    <a:lstStyle/>
                    <a:p>
                      <a:pPr marL="0" marR="0">
                        <a:lnSpc>
                          <a:spcPct val="115000"/>
                        </a:lnSpc>
                        <a:spcBef>
                          <a:spcPts val="0"/>
                        </a:spcBef>
                        <a:spcAft>
                          <a:spcPts val="0"/>
                        </a:spcAft>
                      </a:pPr>
                      <a:endParaRPr lang="en-US" sz="1100">
                        <a:latin typeface="Calibri"/>
                        <a:ea typeface="Times New Roman"/>
                        <a:cs typeface="Times New Roman"/>
                      </a:endParaRPr>
                    </a:p>
                    <a:p>
                      <a:pPr marL="0" marR="0">
                        <a:lnSpc>
                          <a:spcPct val="115000"/>
                        </a:lnSpc>
                        <a:spcBef>
                          <a:spcPts val="0"/>
                        </a:spcBef>
                        <a:spcAft>
                          <a:spcPts val="0"/>
                        </a:spcAft>
                      </a:pPr>
                      <a:r>
                        <a:rPr lang="en-US" sz="1100">
                          <a:latin typeface="Calibri"/>
                          <a:ea typeface="Times New Roman"/>
                          <a:cs typeface="Times New Roman"/>
                        </a:rPr>
                        <a:t>Build upon the knowledge students already have in order for transfer to take place.</a:t>
                      </a:r>
                    </a:p>
                    <a:p>
                      <a:pPr marL="0" marR="0">
                        <a:lnSpc>
                          <a:spcPct val="115000"/>
                        </a:lnSpc>
                        <a:spcBef>
                          <a:spcPts val="0"/>
                        </a:spcBef>
                        <a:spcAft>
                          <a:spcPts val="0"/>
                        </a:spcAft>
                      </a:pPr>
                      <a:r>
                        <a:rPr lang="en-US" sz="1100">
                          <a:latin typeface="Calibri"/>
                          <a:ea typeface="Times New Roman"/>
                          <a:cs typeface="Times New Roman"/>
                        </a:rPr>
                        <a:t>Includes backward mapping.</a:t>
                      </a:r>
                    </a:p>
                    <a:p>
                      <a:pPr marL="0" marR="0">
                        <a:lnSpc>
                          <a:spcPct val="115000"/>
                        </a:lnSpc>
                        <a:spcBef>
                          <a:spcPts val="0"/>
                        </a:spcBef>
                        <a:spcAft>
                          <a:spcPts val="0"/>
                        </a:spcAft>
                      </a:pPr>
                      <a:r>
                        <a:rPr lang="en-US" sz="1100">
                          <a:latin typeface="Calibri"/>
                          <a:ea typeface="Times New Roman"/>
                          <a:cs typeface="Times New Roman"/>
                        </a:rPr>
                        <a:t>Students are involved in regular feedback and experience constructive corrective teaching.</a:t>
                      </a:r>
                    </a:p>
                    <a:p>
                      <a:pPr marL="0" marR="0">
                        <a:lnSpc>
                          <a:spcPct val="115000"/>
                        </a:lnSpc>
                        <a:spcBef>
                          <a:spcPts val="0"/>
                        </a:spcBef>
                        <a:spcAft>
                          <a:spcPts val="0"/>
                        </a:spcAft>
                      </a:pPr>
                      <a:r>
                        <a:rPr lang="en-US" sz="1100">
                          <a:latin typeface="Calibri"/>
                          <a:ea typeface="Times New Roman"/>
                          <a:cs typeface="Times New Roman"/>
                        </a:rPr>
                        <a:t>Includes scaffolding.</a:t>
                      </a:r>
                    </a:p>
                    <a:p>
                      <a:pPr marL="0" marR="0">
                        <a:lnSpc>
                          <a:spcPct val="115000"/>
                        </a:lnSpc>
                        <a:spcBef>
                          <a:spcPts val="0"/>
                        </a:spcBef>
                        <a:spcAft>
                          <a:spcPts val="0"/>
                        </a:spcAft>
                      </a:pPr>
                      <a:r>
                        <a:rPr lang="en-US" sz="1100">
                          <a:latin typeface="Calibri"/>
                          <a:ea typeface="Times New Roman"/>
                          <a:cs typeface="Times New Roman"/>
                        </a:rPr>
                        <a:t>Adapted to all different learning styles (ex. Visual, auditory, kinesthetic).</a:t>
                      </a:r>
                    </a:p>
                    <a:p>
                      <a:pPr marL="0" marR="0">
                        <a:lnSpc>
                          <a:spcPct val="115000"/>
                        </a:lnSpc>
                        <a:spcBef>
                          <a:spcPts val="0"/>
                        </a:spcBef>
                        <a:spcAft>
                          <a:spcPts val="0"/>
                        </a:spcAft>
                      </a:pPr>
                      <a:r>
                        <a:rPr lang="en-US" sz="1100">
                          <a:latin typeface="Calibri"/>
                          <a:ea typeface="Times New Roman"/>
                          <a:cs typeface="Times New Roman"/>
                        </a:rPr>
                        <a:t>Includes a broad mixture of testing components (ex. constructed response, multiple choice, performance, fill in the blank).</a:t>
                      </a:r>
                    </a:p>
                    <a:p>
                      <a:pPr marL="0" marR="0">
                        <a:lnSpc>
                          <a:spcPct val="115000"/>
                        </a:lnSpc>
                        <a:spcBef>
                          <a:spcPts val="0"/>
                        </a:spcBef>
                        <a:spcAft>
                          <a:spcPts val="0"/>
                        </a:spcAft>
                      </a:pPr>
                      <a:r>
                        <a:rPr lang="en-US" sz="1100">
                          <a:latin typeface="Calibri"/>
                          <a:ea typeface="Times New Roman"/>
                          <a:cs typeface="Times New Roman"/>
                        </a:rPr>
                        <a:t>Authentic application related to a real-world situation that engages all students and allows for deeper understandings to be shown.</a:t>
                      </a:r>
                    </a:p>
                  </a:txBody>
                  <a:tcPr marL="68580" marR="68580" marT="0" marB="0"/>
                </a:tc>
                <a:tc>
                  <a:txBody>
                    <a:bodyPr/>
                    <a:lstStyle/>
                    <a:p>
                      <a:pPr marL="0" marR="0">
                        <a:lnSpc>
                          <a:spcPct val="115000"/>
                        </a:lnSpc>
                        <a:spcBef>
                          <a:spcPts val="0"/>
                        </a:spcBef>
                        <a:spcAft>
                          <a:spcPts val="0"/>
                        </a:spcAft>
                      </a:pPr>
                      <a:r>
                        <a:rPr lang="en-US" sz="1100">
                          <a:latin typeface="Calibri"/>
                          <a:ea typeface="Times New Roman"/>
                          <a:cs typeface="Times New Roman"/>
                        </a:rPr>
                        <a:t>Given at the beginning of the unit.</a:t>
                      </a:r>
                    </a:p>
                    <a:p>
                      <a:pPr marL="0" marR="0">
                        <a:lnSpc>
                          <a:spcPct val="115000"/>
                        </a:lnSpc>
                        <a:spcBef>
                          <a:spcPts val="0"/>
                        </a:spcBef>
                        <a:spcAft>
                          <a:spcPts val="0"/>
                        </a:spcAft>
                      </a:pPr>
                      <a:r>
                        <a:rPr lang="en-US" sz="1100">
                          <a:latin typeface="Calibri"/>
                          <a:ea typeface="Times New Roman"/>
                          <a:cs typeface="Times New Roman"/>
                        </a:rPr>
                        <a:t>Frame the essential questions.</a:t>
                      </a:r>
                    </a:p>
                    <a:p>
                      <a:pPr marL="0" marR="0">
                        <a:lnSpc>
                          <a:spcPct val="115000"/>
                        </a:lnSpc>
                        <a:spcBef>
                          <a:spcPts val="0"/>
                        </a:spcBef>
                        <a:spcAft>
                          <a:spcPts val="0"/>
                        </a:spcAft>
                      </a:pPr>
                      <a:r>
                        <a:rPr lang="en-US" sz="1100">
                          <a:latin typeface="Calibri"/>
                          <a:ea typeface="Times New Roman"/>
                          <a:cs typeface="Times New Roman"/>
                        </a:rPr>
                        <a:t>Includes the ability for students to transfer knowledge.</a:t>
                      </a:r>
                    </a:p>
                    <a:p>
                      <a:pPr marL="0" marR="0">
                        <a:lnSpc>
                          <a:spcPct val="115000"/>
                        </a:lnSpc>
                        <a:spcBef>
                          <a:spcPts val="0"/>
                        </a:spcBef>
                        <a:spcAft>
                          <a:spcPts val="0"/>
                        </a:spcAft>
                      </a:pPr>
                      <a:r>
                        <a:rPr lang="en-US" sz="1100">
                          <a:latin typeface="Calibri"/>
                          <a:ea typeface="Times New Roman"/>
                          <a:cs typeface="Times New Roman"/>
                        </a:rPr>
                        <a:t>Provides regular feedback to the student.</a:t>
                      </a:r>
                    </a:p>
                    <a:p>
                      <a:pPr marL="0" marR="0">
                        <a:lnSpc>
                          <a:spcPct val="115000"/>
                        </a:lnSpc>
                        <a:spcBef>
                          <a:spcPts val="0"/>
                        </a:spcBef>
                        <a:spcAft>
                          <a:spcPts val="0"/>
                        </a:spcAft>
                      </a:pPr>
                      <a:r>
                        <a:rPr lang="en-US" sz="1100">
                          <a:latin typeface="Calibri"/>
                          <a:ea typeface="Times New Roman"/>
                          <a:cs typeface="Times New Roman"/>
                        </a:rPr>
                        <a:t>Adapted to most all areas of learning styles.</a:t>
                      </a:r>
                    </a:p>
                    <a:p>
                      <a:pPr marL="0" marR="0">
                        <a:lnSpc>
                          <a:spcPct val="115000"/>
                        </a:lnSpc>
                        <a:spcBef>
                          <a:spcPts val="0"/>
                        </a:spcBef>
                        <a:spcAft>
                          <a:spcPts val="0"/>
                        </a:spcAft>
                      </a:pPr>
                      <a:r>
                        <a:rPr lang="en-US" sz="1100">
                          <a:latin typeface="Calibri"/>
                          <a:ea typeface="Times New Roman"/>
                          <a:cs typeface="Times New Roman"/>
                        </a:rPr>
                        <a:t>Includes at least two testing components (ex.: constructed response, multiple choices, performance, fills in the blank).</a:t>
                      </a:r>
                    </a:p>
                    <a:p>
                      <a:pPr marL="0" marR="0">
                        <a:lnSpc>
                          <a:spcPct val="115000"/>
                        </a:lnSpc>
                        <a:spcBef>
                          <a:spcPts val="0"/>
                        </a:spcBef>
                        <a:spcAft>
                          <a:spcPts val="0"/>
                        </a:spcAft>
                      </a:pPr>
                      <a:r>
                        <a:rPr lang="en-US" sz="1100">
                          <a:latin typeface="Calibri"/>
                          <a:ea typeface="Times New Roman"/>
                          <a:cs typeface="Times New Roman"/>
                        </a:rPr>
                        <a:t>The assessment is mostly authentic and students are engaged.</a:t>
                      </a:r>
                    </a:p>
                  </a:txBody>
                  <a:tcPr marL="68580" marR="68580" marT="0" marB="0"/>
                </a:tc>
                <a:tc>
                  <a:txBody>
                    <a:bodyPr/>
                    <a:lstStyle/>
                    <a:p>
                      <a:pPr marL="0" marR="0">
                        <a:lnSpc>
                          <a:spcPct val="115000"/>
                        </a:lnSpc>
                        <a:spcBef>
                          <a:spcPts val="0"/>
                        </a:spcBef>
                        <a:spcAft>
                          <a:spcPts val="0"/>
                        </a:spcAft>
                      </a:pPr>
                      <a:r>
                        <a:rPr lang="en-US" sz="1100" dirty="0">
                          <a:latin typeface="Calibri"/>
                          <a:ea typeface="Times New Roman"/>
                          <a:cs typeface="Times New Roman"/>
                        </a:rPr>
                        <a:t>Not given at the beginning of the unit.</a:t>
                      </a:r>
                    </a:p>
                    <a:p>
                      <a:pPr marL="0" marR="0">
                        <a:lnSpc>
                          <a:spcPct val="115000"/>
                        </a:lnSpc>
                        <a:spcBef>
                          <a:spcPts val="0"/>
                        </a:spcBef>
                        <a:spcAft>
                          <a:spcPts val="0"/>
                        </a:spcAft>
                      </a:pPr>
                      <a:r>
                        <a:rPr lang="en-US" sz="1100" dirty="0">
                          <a:latin typeface="Calibri"/>
                          <a:ea typeface="Times New Roman"/>
                          <a:cs typeface="Times New Roman"/>
                        </a:rPr>
                        <a:t>Not focused on the essential questions.</a:t>
                      </a:r>
                    </a:p>
                    <a:p>
                      <a:pPr marL="0" marR="0">
                        <a:lnSpc>
                          <a:spcPct val="115000"/>
                        </a:lnSpc>
                        <a:spcBef>
                          <a:spcPts val="0"/>
                        </a:spcBef>
                        <a:spcAft>
                          <a:spcPts val="0"/>
                        </a:spcAft>
                      </a:pPr>
                      <a:r>
                        <a:rPr lang="en-US" sz="1100" dirty="0">
                          <a:latin typeface="Calibri"/>
                          <a:ea typeface="Times New Roman"/>
                          <a:cs typeface="Times New Roman"/>
                        </a:rPr>
                        <a:t>Lack of regular feedback.</a:t>
                      </a:r>
                    </a:p>
                    <a:p>
                      <a:pPr marL="0" marR="0">
                        <a:lnSpc>
                          <a:spcPct val="115000"/>
                        </a:lnSpc>
                        <a:spcBef>
                          <a:spcPts val="0"/>
                        </a:spcBef>
                        <a:spcAft>
                          <a:spcPts val="0"/>
                        </a:spcAft>
                      </a:pPr>
                      <a:r>
                        <a:rPr lang="en-US" sz="1100" dirty="0">
                          <a:latin typeface="Calibri"/>
                          <a:ea typeface="Times New Roman"/>
                          <a:cs typeface="Times New Roman"/>
                        </a:rPr>
                        <a:t>Focuses mainly on one learning style.</a:t>
                      </a:r>
                    </a:p>
                    <a:p>
                      <a:pPr marL="0" marR="0">
                        <a:lnSpc>
                          <a:spcPct val="115000"/>
                        </a:lnSpc>
                        <a:spcBef>
                          <a:spcPts val="0"/>
                        </a:spcBef>
                        <a:spcAft>
                          <a:spcPts val="0"/>
                        </a:spcAft>
                      </a:pPr>
                      <a:r>
                        <a:rPr lang="en-US" sz="1100" dirty="0">
                          <a:latin typeface="Calibri"/>
                          <a:ea typeface="Times New Roman"/>
                          <a:cs typeface="Times New Roman"/>
                        </a:rPr>
                        <a:t>Only one testing component is incorporated into assessment.</a:t>
                      </a:r>
                    </a:p>
                    <a:p>
                      <a:pPr marL="0" marR="0">
                        <a:lnSpc>
                          <a:spcPct val="115000"/>
                        </a:lnSpc>
                        <a:spcBef>
                          <a:spcPts val="0"/>
                        </a:spcBef>
                        <a:spcAft>
                          <a:spcPts val="0"/>
                        </a:spcAft>
                      </a:pPr>
                      <a:r>
                        <a:rPr lang="en-US" sz="1100" dirty="0">
                          <a:latin typeface="Calibri"/>
                          <a:ea typeface="Times New Roman"/>
                          <a:cs typeface="Times New Roman"/>
                        </a:rPr>
                        <a:t>The assessment is not authentic and has no relevance to a real-world situation.  Assessment pieces do not provide engaging activities for students.</a:t>
                      </a:r>
                    </a:p>
                  </a:txBody>
                  <a:tcPr marL="68580" marR="68580" marT="0" marB="0"/>
                </a:tc>
              </a:tr>
            </a:tbl>
          </a:graphicData>
        </a:graphic>
      </p:graphicFrame>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latin typeface="Times New Roman" pitchFamily="18" charset="0"/>
                <a:cs typeface="Times New Roman" pitchFamily="18" charset="0"/>
              </a:rPr>
              <a:t>Overview of Unit</a:t>
            </a:r>
            <a:endParaRPr lang="en-US" dirty="0">
              <a:latin typeface="Times New Roman" pitchFamily="18" charset="0"/>
              <a:cs typeface="Times New Roman" pitchFamily="18" charset="0"/>
            </a:endParaRPr>
          </a:p>
        </p:txBody>
      </p:sp>
      <p:sp>
        <p:nvSpPr>
          <p:cNvPr id="3" name="Content Placeholder 2"/>
          <p:cNvSpPr>
            <a:spLocks noGrp="1"/>
          </p:cNvSpPr>
          <p:nvPr>
            <p:ph idx="1"/>
          </p:nvPr>
        </p:nvSpPr>
        <p:spPr/>
        <p:txBody>
          <a:bodyPr>
            <a:normAutofit/>
          </a:bodyPr>
          <a:lstStyle/>
          <a:p>
            <a:r>
              <a:rPr lang="en-US" sz="1200" dirty="0" smtClean="0">
                <a:latin typeface="Times New Roman" pitchFamily="18" charset="0"/>
                <a:cs typeface="Times New Roman" pitchFamily="18" charset="0"/>
              </a:rPr>
              <a:t>This unit is about character and point of view. We never take the time to look at a person’s character and how it affects his/her actions or even our own. Stories can be told from many points of view, but the point of view allows us to see different things within the story and its characters.</a:t>
            </a:r>
          </a:p>
          <a:p>
            <a:endParaRPr lang="en-US" sz="1200" dirty="0">
              <a:latin typeface="Times New Roman" pitchFamily="18" charset="0"/>
              <a:cs typeface="Times New Roman" pitchFamily="18" charset="0"/>
            </a:endParaRPr>
          </a:p>
          <a:p>
            <a:endParaRPr lang="en-US" sz="1200" dirty="0" smtClean="0">
              <a:latin typeface="Times New Roman" pitchFamily="18" charset="0"/>
              <a:cs typeface="Times New Roman" pitchFamily="18" charset="0"/>
            </a:endParaRPr>
          </a:p>
          <a:p>
            <a:r>
              <a:rPr lang="en-US" sz="1200" dirty="0" smtClean="0">
                <a:latin typeface="Times New Roman" pitchFamily="18" charset="0"/>
                <a:cs typeface="Times New Roman" pitchFamily="18" charset="0"/>
              </a:rPr>
              <a:t>Students will understand </a:t>
            </a:r>
          </a:p>
          <a:p>
            <a:pPr>
              <a:buNone/>
            </a:pPr>
            <a:r>
              <a:rPr lang="en-US" sz="1200" dirty="0" smtClean="0">
                <a:latin typeface="Times New Roman" pitchFamily="18" charset="0"/>
                <a:cs typeface="Times New Roman" pitchFamily="18" charset="0"/>
              </a:rPr>
              <a:t>		Stories can be told from any point of view. </a:t>
            </a:r>
            <a:r>
              <a:rPr lang="en-US" sz="1200" dirty="0">
                <a:latin typeface="Times New Roman" pitchFamily="18" charset="0"/>
                <a:cs typeface="Times New Roman" pitchFamily="18" charset="0"/>
              </a:rPr>
              <a:t>	</a:t>
            </a:r>
            <a:endParaRPr lang="en-US" sz="1200" dirty="0" smtClean="0">
              <a:latin typeface="Times New Roman" pitchFamily="18" charset="0"/>
              <a:cs typeface="Times New Roman" pitchFamily="18" charset="0"/>
            </a:endParaRPr>
          </a:p>
          <a:p>
            <a:pPr>
              <a:buNone/>
            </a:pPr>
            <a:r>
              <a:rPr lang="en-US" sz="1200" dirty="0">
                <a:latin typeface="Times New Roman" pitchFamily="18" charset="0"/>
                <a:cs typeface="Times New Roman" pitchFamily="18" charset="0"/>
              </a:rPr>
              <a:t> </a:t>
            </a:r>
            <a:r>
              <a:rPr lang="en-US" sz="1200" dirty="0" smtClean="0">
                <a:latin typeface="Times New Roman" pitchFamily="18" charset="0"/>
                <a:cs typeface="Times New Roman" pitchFamily="18" charset="0"/>
              </a:rPr>
              <a:t>         Character traits help develop characters and drive the story</a:t>
            </a:r>
          </a:p>
          <a:p>
            <a:pPr>
              <a:buNone/>
            </a:pPr>
            <a:r>
              <a:rPr lang="en-US" sz="1200" dirty="0">
                <a:latin typeface="Times New Roman" pitchFamily="18" charset="0"/>
                <a:cs typeface="Times New Roman" pitchFamily="18" charset="0"/>
              </a:rPr>
              <a:t>	</a:t>
            </a:r>
            <a:r>
              <a:rPr lang="en-US" sz="1200" dirty="0" smtClean="0">
                <a:latin typeface="Times New Roman" pitchFamily="18" charset="0"/>
                <a:cs typeface="Times New Roman" pitchFamily="18" charset="0"/>
              </a:rPr>
              <a:t>The order in which events happen is sequential order</a:t>
            </a:r>
          </a:p>
          <a:p>
            <a:pPr>
              <a:buNone/>
            </a:pPr>
            <a:endParaRPr lang="en-US" sz="1200" dirty="0">
              <a:latin typeface="Times New Roman" pitchFamily="18" charset="0"/>
              <a:cs typeface="Times New Roman" pitchFamily="18" charset="0"/>
            </a:endParaRPr>
          </a:p>
          <a:p>
            <a:r>
              <a:rPr lang="en-US" sz="1200" dirty="0" smtClean="0">
                <a:latin typeface="Times New Roman" pitchFamily="18" charset="0"/>
                <a:cs typeface="Times New Roman" pitchFamily="18" charset="0"/>
              </a:rPr>
              <a:t>Students will be able to </a:t>
            </a:r>
          </a:p>
          <a:p>
            <a:pPr lvl="1"/>
            <a:r>
              <a:rPr lang="en-US" sz="1200" dirty="0" smtClean="0">
                <a:latin typeface="Times New Roman" pitchFamily="18" charset="0"/>
                <a:cs typeface="Times New Roman" pitchFamily="18" charset="0"/>
              </a:rPr>
              <a:t>Apply </a:t>
            </a:r>
            <a:r>
              <a:rPr lang="en-US" sz="1200" dirty="0">
                <a:latin typeface="Times New Roman" pitchFamily="18" charset="0"/>
                <a:cs typeface="Times New Roman" pitchFamily="18" charset="0"/>
              </a:rPr>
              <a:t>the writing process and draft and revise a narrative from a different perspective.</a:t>
            </a:r>
          </a:p>
          <a:p>
            <a:pPr lvl="1"/>
            <a:r>
              <a:rPr lang="en-US" sz="1200" dirty="0">
                <a:latin typeface="Times New Roman" pitchFamily="18" charset="0"/>
                <a:cs typeface="Times New Roman" pitchFamily="18" charset="0"/>
              </a:rPr>
              <a:t>Apply different reading strategies to identify plot and character.</a:t>
            </a:r>
          </a:p>
          <a:p>
            <a:pPr lvl="1"/>
            <a:r>
              <a:rPr lang="en-US" sz="1200" dirty="0">
                <a:latin typeface="Times New Roman" pitchFamily="18" charset="0"/>
                <a:cs typeface="Times New Roman" pitchFamily="18" charset="0"/>
              </a:rPr>
              <a:t>Develop a timeline for events in the story</a:t>
            </a:r>
          </a:p>
          <a:p>
            <a:pPr lvl="1"/>
            <a:endParaRPr lang="en-US" sz="800" dirty="0">
              <a:latin typeface="Times New Roman" pitchFamily="18" charset="0"/>
              <a:cs typeface="Times New Roman" pitchFamily="18" charset="0"/>
            </a:endParaRP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Assessment Photo Album (Group Project) </a:t>
            </a:r>
            <a:r>
              <a:rPr lang="en-US" dirty="0" err="1" smtClean="0"/>
              <a:t>con’t</a:t>
            </a:r>
            <a:endParaRPr lang="en-US" dirty="0"/>
          </a:p>
        </p:txBody>
      </p:sp>
      <p:graphicFrame>
        <p:nvGraphicFramePr>
          <p:cNvPr id="4" name="Content Placeholder 3"/>
          <p:cNvGraphicFramePr>
            <a:graphicFrameLocks noGrp="1"/>
          </p:cNvGraphicFramePr>
          <p:nvPr>
            <p:ph idx="1"/>
          </p:nvPr>
        </p:nvGraphicFramePr>
        <p:xfrm>
          <a:off x="457200" y="1600200"/>
          <a:ext cx="8229600" cy="3876040"/>
        </p:xfrm>
        <a:graphic>
          <a:graphicData uri="http://schemas.openxmlformats.org/drawingml/2006/table">
            <a:tbl>
              <a:tblPr firstRow="1" bandRow="1">
                <a:tableStyleId>{5C22544A-7EE6-4342-B048-85BDC9FD1C3A}</a:tableStyleId>
              </a:tblPr>
              <a:tblGrid>
                <a:gridCol w="2057400"/>
                <a:gridCol w="2057400"/>
                <a:gridCol w="2057400"/>
                <a:gridCol w="2057400"/>
              </a:tblGrid>
              <a:tr h="370840">
                <a:tc>
                  <a:txBody>
                    <a:bodyPr/>
                    <a:lstStyle/>
                    <a:p>
                      <a:endParaRPr lang="en-US" dirty="0"/>
                    </a:p>
                  </a:txBody>
                  <a:tcPr/>
                </a:tc>
                <a:tc>
                  <a:txBody>
                    <a:bodyPr/>
                    <a:lstStyle/>
                    <a:p>
                      <a:pPr marL="0" marR="0" algn="ctr">
                        <a:lnSpc>
                          <a:spcPct val="115000"/>
                        </a:lnSpc>
                        <a:spcBef>
                          <a:spcPts val="0"/>
                        </a:spcBef>
                        <a:spcAft>
                          <a:spcPts val="0"/>
                        </a:spcAft>
                      </a:pPr>
                      <a:r>
                        <a:rPr lang="en-US" sz="1200" b="1" dirty="0">
                          <a:latin typeface="Calibri"/>
                          <a:ea typeface="Times New Roman"/>
                          <a:cs typeface="Times New Roman"/>
                        </a:rPr>
                        <a:t>Exceeds Expectations</a:t>
                      </a:r>
                      <a:endParaRPr lang="en-US" sz="1100" dirty="0">
                        <a:latin typeface="Calibri"/>
                        <a:ea typeface="Times New Roman"/>
                        <a:cs typeface="Times New Roman"/>
                      </a:endParaRPr>
                    </a:p>
                    <a:p>
                      <a:pPr marL="0" marR="0" algn="ctr">
                        <a:lnSpc>
                          <a:spcPct val="115000"/>
                        </a:lnSpc>
                        <a:spcBef>
                          <a:spcPts val="0"/>
                        </a:spcBef>
                        <a:spcAft>
                          <a:spcPts val="0"/>
                        </a:spcAft>
                      </a:pPr>
                      <a:r>
                        <a:rPr lang="en-US" sz="1200" b="1" dirty="0">
                          <a:latin typeface="Calibri"/>
                          <a:ea typeface="Times New Roman"/>
                          <a:cs typeface="Times New Roman"/>
                        </a:rPr>
                        <a:t>(3 points)</a:t>
                      </a:r>
                      <a:endParaRPr lang="en-US" sz="1100" dirty="0">
                        <a:latin typeface="Calibri"/>
                        <a:ea typeface="Times New Roman"/>
                        <a:cs typeface="Times New Roman"/>
                      </a:endParaRPr>
                    </a:p>
                  </a:txBody>
                  <a:tcPr marL="68580" marR="68580" marT="0" marB="0"/>
                </a:tc>
                <a:tc>
                  <a:txBody>
                    <a:bodyPr/>
                    <a:lstStyle/>
                    <a:p>
                      <a:pPr marL="0" marR="0" algn="ctr">
                        <a:lnSpc>
                          <a:spcPct val="115000"/>
                        </a:lnSpc>
                        <a:spcBef>
                          <a:spcPts val="0"/>
                        </a:spcBef>
                        <a:spcAft>
                          <a:spcPts val="0"/>
                        </a:spcAft>
                      </a:pPr>
                      <a:r>
                        <a:rPr lang="en-US" sz="1200" b="1">
                          <a:latin typeface="Calibri"/>
                          <a:ea typeface="Times New Roman"/>
                          <a:cs typeface="Times New Roman"/>
                        </a:rPr>
                        <a:t>Meets Expectations</a:t>
                      </a:r>
                      <a:endParaRPr lang="en-US" sz="1100">
                        <a:latin typeface="Calibri"/>
                        <a:ea typeface="Times New Roman"/>
                        <a:cs typeface="Times New Roman"/>
                      </a:endParaRPr>
                    </a:p>
                    <a:p>
                      <a:pPr marL="0" marR="0" algn="ctr">
                        <a:lnSpc>
                          <a:spcPct val="115000"/>
                        </a:lnSpc>
                        <a:spcBef>
                          <a:spcPts val="0"/>
                        </a:spcBef>
                        <a:spcAft>
                          <a:spcPts val="0"/>
                        </a:spcAft>
                      </a:pPr>
                      <a:r>
                        <a:rPr lang="en-US" sz="1200" b="1">
                          <a:latin typeface="Calibri"/>
                          <a:ea typeface="Times New Roman"/>
                          <a:cs typeface="Times New Roman"/>
                        </a:rPr>
                        <a:t>(2 points)</a:t>
                      </a:r>
                      <a:endParaRPr lang="en-US" sz="1100">
                        <a:latin typeface="Calibri"/>
                        <a:ea typeface="Times New Roman"/>
                        <a:cs typeface="Times New Roman"/>
                      </a:endParaRPr>
                    </a:p>
                  </a:txBody>
                  <a:tcPr marL="68580" marR="68580" marT="0" marB="0"/>
                </a:tc>
                <a:tc>
                  <a:txBody>
                    <a:bodyPr/>
                    <a:lstStyle/>
                    <a:p>
                      <a:pPr marL="0" marR="0" algn="ctr">
                        <a:lnSpc>
                          <a:spcPct val="115000"/>
                        </a:lnSpc>
                        <a:spcBef>
                          <a:spcPts val="0"/>
                        </a:spcBef>
                        <a:spcAft>
                          <a:spcPts val="0"/>
                        </a:spcAft>
                      </a:pPr>
                      <a:r>
                        <a:rPr lang="en-US" sz="1200" b="1">
                          <a:latin typeface="Calibri"/>
                          <a:ea typeface="Times New Roman"/>
                          <a:cs typeface="Times New Roman"/>
                        </a:rPr>
                        <a:t>Needs More Time</a:t>
                      </a:r>
                      <a:endParaRPr lang="en-US" sz="1100">
                        <a:latin typeface="Calibri"/>
                        <a:ea typeface="Times New Roman"/>
                        <a:cs typeface="Times New Roman"/>
                      </a:endParaRPr>
                    </a:p>
                    <a:p>
                      <a:pPr marL="0" marR="0" algn="ctr">
                        <a:lnSpc>
                          <a:spcPct val="115000"/>
                        </a:lnSpc>
                        <a:spcBef>
                          <a:spcPts val="0"/>
                        </a:spcBef>
                        <a:spcAft>
                          <a:spcPts val="0"/>
                        </a:spcAft>
                      </a:pPr>
                      <a:r>
                        <a:rPr lang="en-US" sz="1200" b="1">
                          <a:latin typeface="Calibri"/>
                          <a:ea typeface="Times New Roman"/>
                          <a:cs typeface="Times New Roman"/>
                        </a:rPr>
                        <a:t>(1 point)</a:t>
                      </a:r>
                      <a:endParaRPr lang="en-US" sz="1100">
                        <a:latin typeface="Calibri"/>
                        <a:ea typeface="Times New Roman"/>
                        <a:cs typeface="Times New Roman"/>
                      </a:endParaRPr>
                    </a:p>
                  </a:txBody>
                  <a:tcPr marL="68580" marR="68580" marT="0" marB="0"/>
                </a:tc>
              </a:tr>
              <a:tr h="370840">
                <a:tc>
                  <a:txBody>
                    <a:bodyPr/>
                    <a:lstStyle/>
                    <a:p>
                      <a:endParaRPr lang="en-US"/>
                    </a:p>
                  </a:txBody>
                  <a:tcPr/>
                </a:tc>
                <a:tc>
                  <a:txBody>
                    <a:bodyPr/>
                    <a:lstStyle/>
                    <a:p>
                      <a:pPr marL="0" marR="0">
                        <a:lnSpc>
                          <a:spcPct val="115000"/>
                        </a:lnSpc>
                        <a:spcBef>
                          <a:spcPts val="0"/>
                        </a:spcBef>
                        <a:spcAft>
                          <a:spcPts val="0"/>
                        </a:spcAft>
                      </a:pPr>
                      <a:r>
                        <a:rPr lang="en-US" sz="1100">
                          <a:latin typeface="Calibri"/>
                          <a:ea typeface="Times New Roman"/>
                          <a:cs typeface="Times New Roman"/>
                        </a:rPr>
                        <a:t>Provides clear and focused goals that are well explained.</a:t>
                      </a:r>
                    </a:p>
                    <a:p>
                      <a:pPr marL="0" marR="0">
                        <a:lnSpc>
                          <a:spcPct val="115000"/>
                        </a:lnSpc>
                        <a:spcBef>
                          <a:spcPts val="0"/>
                        </a:spcBef>
                        <a:spcAft>
                          <a:spcPts val="0"/>
                        </a:spcAft>
                      </a:pPr>
                      <a:r>
                        <a:rPr lang="en-US" sz="1100">
                          <a:latin typeface="Calibri"/>
                          <a:ea typeface="Times New Roman"/>
                          <a:cs typeface="Times New Roman"/>
                        </a:rPr>
                        <a:t>Written in kid language.</a:t>
                      </a:r>
                    </a:p>
                    <a:p>
                      <a:pPr marL="0" marR="0">
                        <a:lnSpc>
                          <a:spcPct val="115000"/>
                        </a:lnSpc>
                        <a:spcBef>
                          <a:spcPts val="0"/>
                        </a:spcBef>
                        <a:spcAft>
                          <a:spcPts val="0"/>
                        </a:spcAft>
                      </a:pPr>
                      <a:r>
                        <a:rPr lang="en-US" sz="1100">
                          <a:latin typeface="Calibri"/>
                          <a:ea typeface="Times New Roman"/>
                          <a:cs typeface="Times New Roman"/>
                        </a:rPr>
                        <a:t>Students take part in co-writing the rubric.</a:t>
                      </a:r>
                    </a:p>
                    <a:p>
                      <a:pPr marL="0" marR="0">
                        <a:lnSpc>
                          <a:spcPct val="115000"/>
                        </a:lnSpc>
                        <a:spcBef>
                          <a:spcPts val="0"/>
                        </a:spcBef>
                        <a:spcAft>
                          <a:spcPts val="0"/>
                        </a:spcAft>
                      </a:pPr>
                      <a:r>
                        <a:rPr lang="en-US" sz="1100">
                          <a:latin typeface="Calibri"/>
                          <a:ea typeface="Times New Roman"/>
                          <a:cs typeface="Times New Roman"/>
                        </a:rPr>
                        <a:t>Students are given an opportunity to self-evaluate, and adjust.</a:t>
                      </a:r>
                    </a:p>
                    <a:p>
                      <a:pPr marL="0" marR="0">
                        <a:lnSpc>
                          <a:spcPct val="115000"/>
                        </a:lnSpc>
                        <a:spcBef>
                          <a:spcPts val="0"/>
                        </a:spcBef>
                        <a:spcAft>
                          <a:spcPts val="0"/>
                        </a:spcAft>
                      </a:pPr>
                      <a:r>
                        <a:rPr lang="en-US" sz="1100">
                          <a:latin typeface="Calibri"/>
                          <a:ea typeface="Times New Roman"/>
                          <a:cs typeface="Times New Roman"/>
                        </a:rPr>
                        <a:t>Provide students feedback comments that include action steps to improve the assessment.</a:t>
                      </a:r>
                    </a:p>
                    <a:p>
                      <a:pPr marL="0" marR="0">
                        <a:lnSpc>
                          <a:spcPct val="115000"/>
                        </a:lnSpc>
                        <a:spcBef>
                          <a:spcPts val="0"/>
                        </a:spcBef>
                        <a:spcAft>
                          <a:spcPts val="0"/>
                        </a:spcAft>
                      </a:pPr>
                      <a:r>
                        <a:rPr lang="en-US" sz="1100">
                          <a:latin typeface="Calibri"/>
                          <a:ea typeface="Times New Roman"/>
                          <a:cs typeface="Times New Roman"/>
                        </a:rPr>
                        <a:t>Multiple models of students work at varying ability levels (excellence and poor) are provided and discussed with students.</a:t>
                      </a:r>
                    </a:p>
                  </a:txBody>
                  <a:tcPr marL="68580" marR="68580" marT="0" marB="0"/>
                </a:tc>
                <a:tc>
                  <a:txBody>
                    <a:bodyPr/>
                    <a:lstStyle/>
                    <a:p>
                      <a:pPr marL="0" marR="0">
                        <a:lnSpc>
                          <a:spcPct val="115000"/>
                        </a:lnSpc>
                        <a:spcBef>
                          <a:spcPts val="0"/>
                        </a:spcBef>
                        <a:spcAft>
                          <a:spcPts val="0"/>
                        </a:spcAft>
                      </a:pPr>
                      <a:r>
                        <a:rPr lang="en-US" sz="1100">
                          <a:latin typeface="Calibri"/>
                          <a:ea typeface="Times New Roman"/>
                          <a:cs typeface="Times New Roman"/>
                        </a:rPr>
                        <a:t>Specifically aligned with learning goals.</a:t>
                      </a:r>
                    </a:p>
                    <a:p>
                      <a:pPr marL="0" marR="0">
                        <a:lnSpc>
                          <a:spcPct val="115000"/>
                        </a:lnSpc>
                        <a:spcBef>
                          <a:spcPts val="0"/>
                        </a:spcBef>
                        <a:spcAft>
                          <a:spcPts val="0"/>
                        </a:spcAft>
                      </a:pPr>
                      <a:r>
                        <a:rPr lang="en-US" sz="1100">
                          <a:latin typeface="Calibri"/>
                          <a:ea typeface="Times New Roman"/>
                          <a:cs typeface="Times New Roman"/>
                        </a:rPr>
                        <a:t>Understandable to students.</a:t>
                      </a:r>
                    </a:p>
                    <a:p>
                      <a:pPr marL="0" marR="0">
                        <a:lnSpc>
                          <a:spcPct val="115000"/>
                        </a:lnSpc>
                        <a:spcBef>
                          <a:spcPts val="0"/>
                        </a:spcBef>
                        <a:spcAft>
                          <a:spcPts val="0"/>
                        </a:spcAft>
                      </a:pPr>
                      <a:r>
                        <a:rPr lang="en-US" sz="1100">
                          <a:latin typeface="Calibri"/>
                          <a:ea typeface="Times New Roman"/>
                          <a:cs typeface="Times New Roman"/>
                        </a:rPr>
                        <a:t>Students are informed for what is expected.</a:t>
                      </a:r>
                    </a:p>
                    <a:p>
                      <a:pPr marL="0" marR="0">
                        <a:lnSpc>
                          <a:spcPct val="115000"/>
                        </a:lnSpc>
                        <a:spcBef>
                          <a:spcPts val="0"/>
                        </a:spcBef>
                        <a:spcAft>
                          <a:spcPts val="0"/>
                        </a:spcAft>
                      </a:pPr>
                      <a:r>
                        <a:rPr lang="en-US" sz="1100">
                          <a:latin typeface="Calibri"/>
                          <a:ea typeface="Times New Roman"/>
                          <a:cs typeface="Times New Roman"/>
                        </a:rPr>
                        <a:t>Students are given an opportunity for self-adjustment.</a:t>
                      </a:r>
                    </a:p>
                    <a:p>
                      <a:pPr marL="0" marR="0">
                        <a:lnSpc>
                          <a:spcPct val="115000"/>
                        </a:lnSpc>
                        <a:spcBef>
                          <a:spcPts val="0"/>
                        </a:spcBef>
                        <a:spcAft>
                          <a:spcPts val="0"/>
                        </a:spcAft>
                      </a:pPr>
                      <a:r>
                        <a:rPr lang="en-US" sz="1100">
                          <a:latin typeface="Calibri"/>
                          <a:ea typeface="Times New Roman"/>
                          <a:cs typeface="Times New Roman"/>
                        </a:rPr>
                        <a:t>Feedback comments are incorporated.</a:t>
                      </a:r>
                    </a:p>
                    <a:p>
                      <a:pPr marL="0" marR="0">
                        <a:lnSpc>
                          <a:spcPct val="115000"/>
                        </a:lnSpc>
                        <a:spcBef>
                          <a:spcPts val="0"/>
                        </a:spcBef>
                        <a:spcAft>
                          <a:spcPts val="0"/>
                        </a:spcAft>
                      </a:pPr>
                      <a:r>
                        <a:rPr lang="en-US" sz="1100">
                          <a:latin typeface="Calibri"/>
                          <a:ea typeface="Times New Roman"/>
                          <a:cs typeface="Times New Roman"/>
                        </a:rPr>
                        <a:t>Models of student work are provided and discussed with students.</a:t>
                      </a:r>
                    </a:p>
                  </a:txBody>
                  <a:tcPr marL="68580" marR="68580" marT="0" marB="0"/>
                </a:tc>
                <a:tc>
                  <a:txBody>
                    <a:bodyPr/>
                    <a:lstStyle/>
                    <a:p>
                      <a:pPr marL="0" marR="0">
                        <a:lnSpc>
                          <a:spcPct val="115000"/>
                        </a:lnSpc>
                        <a:spcBef>
                          <a:spcPts val="0"/>
                        </a:spcBef>
                        <a:spcAft>
                          <a:spcPts val="0"/>
                        </a:spcAft>
                      </a:pPr>
                      <a:r>
                        <a:rPr lang="en-US" sz="1100" dirty="0">
                          <a:latin typeface="Calibri"/>
                          <a:ea typeface="Times New Roman"/>
                          <a:cs typeface="Times New Roman"/>
                        </a:rPr>
                        <a:t>Vague relation to learning goals and enduring understandings.</a:t>
                      </a:r>
                    </a:p>
                    <a:p>
                      <a:pPr marL="0" marR="0">
                        <a:lnSpc>
                          <a:spcPct val="115000"/>
                        </a:lnSpc>
                        <a:spcBef>
                          <a:spcPts val="0"/>
                        </a:spcBef>
                        <a:spcAft>
                          <a:spcPts val="0"/>
                        </a:spcAft>
                      </a:pPr>
                      <a:r>
                        <a:rPr lang="en-US" sz="1100" dirty="0">
                          <a:latin typeface="Calibri"/>
                          <a:ea typeface="Times New Roman"/>
                          <a:cs typeface="Times New Roman"/>
                        </a:rPr>
                        <a:t>Written in adult language.</a:t>
                      </a:r>
                    </a:p>
                    <a:p>
                      <a:pPr marL="0" marR="0">
                        <a:lnSpc>
                          <a:spcPct val="115000"/>
                        </a:lnSpc>
                        <a:spcBef>
                          <a:spcPts val="0"/>
                        </a:spcBef>
                        <a:spcAft>
                          <a:spcPts val="0"/>
                        </a:spcAft>
                      </a:pPr>
                      <a:r>
                        <a:rPr lang="en-US" sz="1100" dirty="0">
                          <a:latin typeface="Calibri"/>
                          <a:ea typeface="Times New Roman"/>
                          <a:cs typeface="Times New Roman"/>
                        </a:rPr>
                        <a:t>Uninformed receiver.</a:t>
                      </a:r>
                    </a:p>
                    <a:p>
                      <a:pPr marL="0" marR="0">
                        <a:lnSpc>
                          <a:spcPct val="115000"/>
                        </a:lnSpc>
                        <a:spcBef>
                          <a:spcPts val="0"/>
                        </a:spcBef>
                        <a:spcAft>
                          <a:spcPts val="0"/>
                        </a:spcAft>
                      </a:pPr>
                      <a:r>
                        <a:rPr lang="en-US" sz="1100" dirty="0">
                          <a:latin typeface="Calibri"/>
                          <a:ea typeface="Times New Roman"/>
                          <a:cs typeface="Times New Roman"/>
                        </a:rPr>
                        <a:t>Lacks the opportunity for students to gain insight from feedback and adjust.</a:t>
                      </a:r>
                    </a:p>
                    <a:p>
                      <a:pPr marL="0" marR="0">
                        <a:lnSpc>
                          <a:spcPct val="115000"/>
                        </a:lnSpc>
                        <a:spcBef>
                          <a:spcPts val="0"/>
                        </a:spcBef>
                        <a:spcAft>
                          <a:spcPts val="0"/>
                        </a:spcAft>
                      </a:pPr>
                      <a:r>
                        <a:rPr lang="en-US" sz="1100" dirty="0">
                          <a:latin typeface="Calibri"/>
                          <a:ea typeface="Times New Roman"/>
                          <a:cs typeface="Times New Roman"/>
                        </a:rPr>
                        <a:t>Feedback is not incorporated.</a:t>
                      </a:r>
                    </a:p>
                    <a:p>
                      <a:pPr marL="0" marR="0">
                        <a:lnSpc>
                          <a:spcPct val="115000"/>
                        </a:lnSpc>
                        <a:spcBef>
                          <a:spcPts val="0"/>
                        </a:spcBef>
                        <a:spcAft>
                          <a:spcPts val="0"/>
                        </a:spcAft>
                      </a:pPr>
                      <a:r>
                        <a:rPr lang="en-US" sz="1100" dirty="0">
                          <a:latin typeface="Calibri"/>
                          <a:ea typeface="Times New Roman"/>
                          <a:cs typeface="Times New Roman"/>
                        </a:rPr>
                        <a:t>No models of student work are provided.</a:t>
                      </a:r>
                    </a:p>
                  </a:txBody>
                  <a:tcPr marL="68580" marR="68580" marT="0" marB="0"/>
                </a:tc>
              </a:tr>
              <a:tr h="370840">
                <a:tc>
                  <a:txBody>
                    <a:bodyPr/>
                    <a:lstStyle/>
                    <a:p>
                      <a:endParaRPr lang="en-US"/>
                    </a:p>
                  </a:txBody>
                  <a:tcPr/>
                </a:tc>
                <a:tc>
                  <a:txBody>
                    <a:bodyPr/>
                    <a:lstStyle/>
                    <a:p>
                      <a:endParaRPr lang="en-US"/>
                    </a:p>
                  </a:txBody>
                  <a:tcPr/>
                </a:tc>
                <a:tc>
                  <a:txBody>
                    <a:bodyPr/>
                    <a:lstStyle/>
                    <a:p>
                      <a:endParaRPr lang="en-US"/>
                    </a:p>
                  </a:txBody>
                  <a:tcPr/>
                </a:tc>
                <a:tc>
                  <a:txBody>
                    <a:bodyPr/>
                    <a:lstStyle/>
                    <a:p>
                      <a:endParaRPr lang="en-US" dirty="0"/>
                    </a:p>
                  </a:txBody>
                  <a:tcPr/>
                </a:tc>
              </a:tr>
            </a:tbl>
          </a:graphicData>
        </a:graphic>
      </p:graphicFrame>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Revisions to Photo Album</a:t>
            </a:r>
            <a:endParaRPr lang="en-US" dirty="0"/>
          </a:p>
        </p:txBody>
      </p:sp>
      <p:sp>
        <p:nvSpPr>
          <p:cNvPr id="3" name="Content Placeholder 2"/>
          <p:cNvSpPr>
            <a:spLocks noGrp="1"/>
          </p:cNvSpPr>
          <p:nvPr>
            <p:ph idx="1"/>
          </p:nvPr>
        </p:nvSpPr>
        <p:spPr/>
        <p:txBody>
          <a:bodyPr/>
          <a:lstStyle/>
          <a:p>
            <a:endParaRPr lang="en-US"/>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p:cNvSpPr>
            <a:spLocks noGrp="1"/>
          </p:cNvSpPr>
          <p:nvPr>
            <p:ph type="title"/>
          </p:nvPr>
        </p:nvSpPr>
        <p:spPr/>
        <p:txBody>
          <a:bodyPr/>
          <a:lstStyle/>
          <a:p>
            <a:r>
              <a:rPr lang="en-US" dirty="0" smtClean="0">
                <a:latin typeface="Times New Roman" pitchFamily="18" charset="0"/>
                <a:cs typeface="Times New Roman" pitchFamily="18" charset="0"/>
              </a:rPr>
              <a:t>State and National Standards</a:t>
            </a:r>
            <a:endParaRPr lang="en-US" dirty="0">
              <a:latin typeface="Times New Roman" pitchFamily="18" charset="0"/>
              <a:cs typeface="Times New Roman" pitchFamily="18" charset="0"/>
            </a:endParaRPr>
          </a:p>
        </p:txBody>
      </p:sp>
      <p:sp>
        <p:nvSpPr>
          <p:cNvPr id="7" name="Content Placeholder 6"/>
          <p:cNvSpPr>
            <a:spLocks noGrp="1"/>
          </p:cNvSpPr>
          <p:nvPr>
            <p:ph sz="half" idx="1"/>
          </p:nvPr>
        </p:nvSpPr>
        <p:spPr/>
        <p:txBody>
          <a:bodyPr>
            <a:noAutofit/>
          </a:bodyPr>
          <a:lstStyle/>
          <a:p>
            <a:r>
              <a:rPr lang="en-US" sz="900" dirty="0" smtClean="0">
                <a:latin typeface="Times New Roman" pitchFamily="18" charset="0"/>
                <a:cs typeface="Times New Roman" pitchFamily="18" charset="0"/>
              </a:rPr>
              <a:t>English</a:t>
            </a:r>
          </a:p>
          <a:p>
            <a:r>
              <a:rPr lang="en-US" sz="900" dirty="0" smtClean="0">
                <a:latin typeface="Times New Roman" pitchFamily="18" charset="0"/>
                <a:cs typeface="Times New Roman" pitchFamily="18" charset="0"/>
              </a:rPr>
              <a:t>USA- Nat. Council of Teachers of English: Standards for the English Language Arts    </a:t>
            </a:r>
            <a:r>
              <a:rPr lang="en-US" sz="900" b="1" dirty="0" smtClean="0">
                <a:latin typeface="Times New Roman" pitchFamily="18" charset="0"/>
                <a:cs typeface="Times New Roman" pitchFamily="18" charset="0"/>
              </a:rPr>
              <a:t>Standard 1.: </a:t>
            </a:r>
            <a:r>
              <a:rPr lang="en-US" sz="900" dirty="0" smtClean="0">
                <a:latin typeface="Times New Roman" pitchFamily="18" charset="0"/>
                <a:cs typeface="Times New Roman" pitchFamily="18" charset="0"/>
              </a:rPr>
              <a:t>Students read a wide range of print and </a:t>
            </a:r>
            <a:r>
              <a:rPr lang="en-US" sz="900" dirty="0" err="1" smtClean="0">
                <a:latin typeface="Times New Roman" pitchFamily="18" charset="0"/>
                <a:cs typeface="Times New Roman" pitchFamily="18" charset="0"/>
              </a:rPr>
              <a:t>nonprint</a:t>
            </a:r>
            <a:r>
              <a:rPr lang="en-US" sz="900" dirty="0" smtClean="0">
                <a:latin typeface="Times New Roman" pitchFamily="18" charset="0"/>
                <a:cs typeface="Times New Roman" pitchFamily="18" charset="0"/>
              </a:rPr>
              <a:t> texts to build an understanding of texts, of themselves, and of the cultures of the United States and the world; to acquire new information; to respond to the needs and demands of society and the workplace; and for personal fulfillment. Among these texts are fiction and nonfiction, classic and contemporary works.</a:t>
            </a:r>
            <a:br>
              <a:rPr lang="en-US" sz="900" dirty="0" smtClean="0">
                <a:latin typeface="Times New Roman" pitchFamily="18" charset="0"/>
                <a:cs typeface="Times New Roman" pitchFamily="18" charset="0"/>
              </a:rPr>
            </a:br>
            <a:r>
              <a:rPr lang="en-US" sz="900" dirty="0" smtClean="0">
                <a:latin typeface="Times New Roman" pitchFamily="18" charset="0"/>
                <a:cs typeface="Times New Roman" pitchFamily="18" charset="0"/>
              </a:rPr>
              <a:t> </a:t>
            </a:r>
            <a:r>
              <a:rPr lang="en-US" sz="900" b="1" dirty="0" smtClean="0">
                <a:latin typeface="Times New Roman" pitchFamily="18" charset="0"/>
                <a:cs typeface="Times New Roman" pitchFamily="18" charset="0"/>
              </a:rPr>
              <a:t>Standard 7.: </a:t>
            </a:r>
            <a:r>
              <a:rPr lang="en-US" sz="900" dirty="0" smtClean="0">
                <a:latin typeface="Times New Roman" pitchFamily="18" charset="0"/>
                <a:cs typeface="Times New Roman" pitchFamily="18" charset="0"/>
              </a:rPr>
              <a:t>Students conduct research on issues and interests by generating ideas and questions, and by posing problems. They gather, evaluate, and synthesize data from a variety of sources (e.g., print and </a:t>
            </a:r>
            <a:r>
              <a:rPr lang="en-US" sz="900" dirty="0" err="1" smtClean="0">
                <a:latin typeface="Times New Roman" pitchFamily="18" charset="0"/>
                <a:cs typeface="Times New Roman" pitchFamily="18" charset="0"/>
              </a:rPr>
              <a:t>nonprint</a:t>
            </a:r>
            <a:r>
              <a:rPr lang="en-US" sz="900" dirty="0" smtClean="0">
                <a:latin typeface="Times New Roman" pitchFamily="18" charset="0"/>
                <a:cs typeface="Times New Roman" pitchFamily="18" charset="0"/>
              </a:rPr>
              <a:t> texts, artifacts, people) to communicate their discoveries in ways that suit their purpose and audience.</a:t>
            </a:r>
            <a:br>
              <a:rPr lang="en-US" sz="900" dirty="0" smtClean="0">
                <a:latin typeface="Times New Roman" pitchFamily="18" charset="0"/>
                <a:cs typeface="Times New Roman" pitchFamily="18" charset="0"/>
              </a:rPr>
            </a:br>
            <a:r>
              <a:rPr lang="en-US" sz="900" dirty="0" smtClean="0">
                <a:latin typeface="Times New Roman" pitchFamily="18" charset="0"/>
                <a:cs typeface="Times New Roman" pitchFamily="18" charset="0"/>
              </a:rPr>
              <a:t> </a:t>
            </a:r>
            <a:r>
              <a:rPr lang="en-US" sz="900" b="1" dirty="0" smtClean="0">
                <a:latin typeface="Times New Roman" pitchFamily="18" charset="0"/>
                <a:cs typeface="Times New Roman" pitchFamily="18" charset="0"/>
              </a:rPr>
              <a:t>Standard 12.: </a:t>
            </a:r>
            <a:r>
              <a:rPr lang="en-US" sz="900" dirty="0" smtClean="0">
                <a:latin typeface="Times New Roman" pitchFamily="18" charset="0"/>
                <a:cs typeface="Times New Roman" pitchFamily="18" charset="0"/>
              </a:rPr>
              <a:t>Students use spoken, written, and visual language to accomplish their own purposes (e.g., for learning, enjoyment, persuasion, and the exchange of information).</a:t>
            </a:r>
            <a:br>
              <a:rPr lang="en-US" sz="900" dirty="0" smtClean="0">
                <a:latin typeface="Times New Roman" pitchFamily="18" charset="0"/>
                <a:cs typeface="Times New Roman" pitchFamily="18" charset="0"/>
              </a:rPr>
            </a:br>
            <a:r>
              <a:rPr lang="en-US" sz="900" dirty="0" smtClean="0">
                <a:latin typeface="Times New Roman" pitchFamily="18" charset="0"/>
                <a:cs typeface="Times New Roman" pitchFamily="18" charset="0"/>
              </a:rPr>
              <a:t>AL- Alabama Course of Study Standards   </a:t>
            </a:r>
            <a:r>
              <a:rPr lang="en-US" sz="900" b="1" dirty="0" smtClean="0">
                <a:latin typeface="Times New Roman" pitchFamily="18" charset="0"/>
                <a:cs typeface="Times New Roman" pitchFamily="18" charset="0"/>
              </a:rPr>
              <a:t>Subject : </a:t>
            </a:r>
            <a:r>
              <a:rPr lang="en-US" sz="900" dirty="0" smtClean="0">
                <a:latin typeface="Times New Roman" pitchFamily="18" charset="0"/>
                <a:cs typeface="Times New Roman" pitchFamily="18" charset="0"/>
              </a:rPr>
              <a:t>English Language Arts</a:t>
            </a:r>
            <a:br>
              <a:rPr lang="en-US" sz="900" dirty="0" smtClean="0">
                <a:latin typeface="Times New Roman" pitchFamily="18" charset="0"/>
                <a:cs typeface="Times New Roman" pitchFamily="18" charset="0"/>
              </a:rPr>
            </a:br>
            <a:r>
              <a:rPr lang="en-US" sz="900" dirty="0" smtClean="0">
                <a:latin typeface="Times New Roman" pitchFamily="18" charset="0"/>
                <a:cs typeface="Times New Roman" pitchFamily="18" charset="0"/>
              </a:rPr>
              <a:t>  </a:t>
            </a:r>
            <a:r>
              <a:rPr lang="en-US" sz="900" b="1" dirty="0" smtClean="0">
                <a:latin typeface="Times New Roman" pitchFamily="18" charset="0"/>
                <a:cs typeface="Times New Roman" pitchFamily="18" charset="0"/>
              </a:rPr>
              <a:t>Grade : </a:t>
            </a:r>
            <a:r>
              <a:rPr lang="en-US" sz="900" dirty="0" smtClean="0">
                <a:latin typeface="Times New Roman" pitchFamily="18" charset="0"/>
                <a:cs typeface="Times New Roman" pitchFamily="18" charset="0"/>
              </a:rPr>
              <a:t>Grade(s): 7</a:t>
            </a:r>
            <a:br>
              <a:rPr lang="en-US" sz="900" dirty="0" smtClean="0">
                <a:latin typeface="Times New Roman" pitchFamily="18" charset="0"/>
                <a:cs typeface="Times New Roman" pitchFamily="18" charset="0"/>
              </a:rPr>
            </a:br>
            <a:r>
              <a:rPr lang="en-US" sz="900" dirty="0" smtClean="0">
                <a:latin typeface="Times New Roman" pitchFamily="18" charset="0"/>
                <a:cs typeface="Times New Roman" pitchFamily="18" charset="0"/>
              </a:rPr>
              <a:t>  </a:t>
            </a:r>
            <a:r>
              <a:rPr lang="en-US" sz="900" b="1" dirty="0" smtClean="0">
                <a:latin typeface="Times New Roman" pitchFamily="18" charset="0"/>
                <a:cs typeface="Times New Roman" pitchFamily="18" charset="0"/>
              </a:rPr>
              <a:t>Standard : </a:t>
            </a:r>
            <a:r>
              <a:rPr lang="en-US" sz="900" dirty="0" smtClean="0">
                <a:latin typeface="Times New Roman" pitchFamily="18" charset="0"/>
                <a:cs typeface="Times New Roman" pitchFamily="18" charset="0"/>
              </a:rPr>
              <a:t>2.) Relate literary elements and devices to each other, including main idea and supporting details, climax, point of view, and imagery.</a:t>
            </a:r>
            <a:br>
              <a:rPr lang="en-US" sz="900" dirty="0" smtClean="0">
                <a:latin typeface="Times New Roman" pitchFamily="18" charset="0"/>
                <a:cs typeface="Times New Roman" pitchFamily="18" charset="0"/>
              </a:rPr>
            </a:br>
            <a:r>
              <a:rPr lang="en-US" sz="900" dirty="0" smtClean="0">
                <a:latin typeface="Times New Roman" pitchFamily="18" charset="0"/>
                <a:cs typeface="Times New Roman" pitchFamily="18" charset="0"/>
              </a:rPr>
              <a:t>   </a:t>
            </a:r>
            <a:r>
              <a:rPr lang="en-US" sz="900" b="1" dirty="0" smtClean="0">
                <a:latin typeface="Times New Roman" pitchFamily="18" charset="0"/>
                <a:cs typeface="Times New Roman" pitchFamily="18" charset="0"/>
              </a:rPr>
              <a:t>Detail : </a:t>
            </a:r>
            <a:r>
              <a:rPr lang="en-US" sz="900" dirty="0" smtClean="0">
                <a:latin typeface="Times New Roman" pitchFamily="18" charset="0"/>
                <a:cs typeface="Times New Roman" pitchFamily="18" charset="0"/>
              </a:rPr>
              <a:t>• Determining mood</a:t>
            </a:r>
            <a:br>
              <a:rPr lang="en-US" sz="900" dirty="0" smtClean="0">
                <a:latin typeface="Times New Roman" pitchFamily="18" charset="0"/>
                <a:cs typeface="Times New Roman" pitchFamily="18" charset="0"/>
              </a:rPr>
            </a:br>
            <a:r>
              <a:rPr lang="en-US" sz="900" b="1" dirty="0" smtClean="0">
                <a:latin typeface="Times New Roman" pitchFamily="18" charset="0"/>
                <a:cs typeface="Times New Roman" pitchFamily="18" charset="0"/>
              </a:rPr>
              <a:t>Standard : </a:t>
            </a:r>
            <a:r>
              <a:rPr lang="en-US" sz="900" dirty="0" smtClean="0">
                <a:latin typeface="Times New Roman" pitchFamily="18" charset="0"/>
                <a:cs typeface="Times New Roman" pitchFamily="18" charset="0"/>
              </a:rPr>
              <a:t>6.) Analyze nonfiction, science fiction, mystery or suspense, fantasy, and adventure for distinguishing characteristics.</a:t>
            </a:r>
            <a:br>
              <a:rPr lang="en-US" sz="900" dirty="0" smtClean="0">
                <a:latin typeface="Times New Roman" pitchFamily="18" charset="0"/>
                <a:cs typeface="Times New Roman" pitchFamily="18" charset="0"/>
              </a:rPr>
            </a:br>
            <a:r>
              <a:rPr lang="en-US" sz="900" dirty="0" smtClean="0">
                <a:latin typeface="Times New Roman" pitchFamily="18" charset="0"/>
                <a:cs typeface="Times New Roman" pitchFamily="18" charset="0"/>
              </a:rPr>
              <a:t>   </a:t>
            </a:r>
            <a:r>
              <a:rPr lang="en-US" sz="900" b="1" dirty="0" smtClean="0">
                <a:latin typeface="Times New Roman" pitchFamily="18" charset="0"/>
                <a:cs typeface="Times New Roman" pitchFamily="18" charset="0"/>
              </a:rPr>
              <a:t>Detail : </a:t>
            </a:r>
            <a:r>
              <a:rPr lang="en-US" sz="900" dirty="0" smtClean="0">
                <a:latin typeface="Times New Roman" pitchFamily="18" charset="0"/>
                <a:cs typeface="Times New Roman" pitchFamily="18" charset="0"/>
              </a:rPr>
              <a:t>• Classifying plot elements as exposition or hook, conflict, rising action, climax, falling action, or resolution</a:t>
            </a:r>
            <a:br>
              <a:rPr lang="en-US" sz="900" dirty="0" smtClean="0">
                <a:latin typeface="Times New Roman" pitchFamily="18" charset="0"/>
                <a:cs typeface="Times New Roman" pitchFamily="18" charset="0"/>
              </a:rPr>
            </a:br>
            <a:r>
              <a:rPr lang="en-US" sz="900" b="1" dirty="0" smtClean="0">
                <a:latin typeface="Times New Roman" pitchFamily="18" charset="0"/>
                <a:cs typeface="Times New Roman" pitchFamily="18" charset="0"/>
              </a:rPr>
              <a:t>Standard : </a:t>
            </a:r>
            <a:r>
              <a:rPr lang="en-US" sz="900" dirty="0" smtClean="0">
                <a:latin typeface="Times New Roman" pitchFamily="18" charset="0"/>
                <a:cs typeface="Times New Roman" pitchFamily="18" charset="0"/>
              </a:rPr>
              <a:t>9.) Compose in descriptive, narrative, expository, and persuasive modes with a thesis sentence and introductory, supporting, and concluding paragraphs when appropriate.</a:t>
            </a:r>
            <a:br>
              <a:rPr lang="en-US" sz="900" dirty="0" smtClean="0">
                <a:latin typeface="Times New Roman" pitchFamily="18" charset="0"/>
                <a:cs typeface="Times New Roman" pitchFamily="18" charset="0"/>
              </a:rPr>
            </a:br>
            <a:r>
              <a:rPr lang="en-US" sz="900" dirty="0" smtClean="0">
                <a:latin typeface="Times New Roman" pitchFamily="18" charset="0"/>
                <a:cs typeface="Times New Roman" pitchFamily="18" charset="0"/>
              </a:rPr>
              <a:t>   </a:t>
            </a:r>
            <a:r>
              <a:rPr lang="en-US" sz="900" b="1" dirty="0" smtClean="0">
                <a:latin typeface="Times New Roman" pitchFamily="18" charset="0"/>
                <a:cs typeface="Times New Roman" pitchFamily="18" charset="0"/>
              </a:rPr>
              <a:t>Detail : </a:t>
            </a:r>
            <a:r>
              <a:rPr lang="en-US" sz="900" dirty="0" smtClean="0">
                <a:latin typeface="Times New Roman" pitchFamily="18" charset="0"/>
                <a:cs typeface="Times New Roman" pitchFamily="18" charset="0"/>
              </a:rPr>
              <a:t>• Using transitional words and phrases for coherence</a:t>
            </a:r>
            <a:br>
              <a:rPr lang="en-US" sz="900" dirty="0" smtClean="0">
                <a:latin typeface="Times New Roman" pitchFamily="18" charset="0"/>
                <a:cs typeface="Times New Roman" pitchFamily="18" charset="0"/>
              </a:rPr>
            </a:br>
            <a:endParaRPr lang="en-US" sz="900" dirty="0">
              <a:latin typeface="Times New Roman" pitchFamily="18" charset="0"/>
              <a:cs typeface="Times New Roman" pitchFamily="18" charset="0"/>
            </a:endParaRPr>
          </a:p>
        </p:txBody>
      </p:sp>
      <p:sp>
        <p:nvSpPr>
          <p:cNvPr id="8" name="Content Placeholder 7"/>
          <p:cNvSpPr>
            <a:spLocks noGrp="1"/>
          </p:cNvSpPr>
          <p:nvPr>
            <p:ph sz="half" idx="2"/>
          </p:nvPr>
        </p:nvSpPr>
        <p:spPr/>
        <p:txBody>
          <a:bodyPr>
            <a:normAutofit/>
          </a:bodyPr>
          <a:lstStyle/>
          <a:p>
            <a:r>
              <a:rPr lang="en-US" sz="1400" dirty="0" smtClean="0">
                <a:latin typeface="Times New Roman" pitchFamily="18" charset="0"/>
                <a:cs typeface="Times New Roman" pitchFamily="18" charset="0"/>
              </a:rPr>
              <a:t>Social Studies</a:t>
            </a:r>
          </a:p>
          <a:p>
            <a:r>
              <a:rPr lang="en-US" sz="1400" dirty="0" smtClean="0">
                <a:latin typeface="Times New Roman" pitchFamily="18" charset="0"/>
                <a:cs typeface="Times New Roman" pitchFamily="18" charset="0"/>
              </a:rPr>
              <a:t>USA-National Council Standards for Social Studies: Expectations of Excellence: Curriculum Standards for Social Studies</a:t>
            </a:r>
          </a:p>
          <a:p>
            <a:r>
              <a:rPr lang="en-US" sz="1400" dirty="0" smtClean="0">
                <a:latin typeface="Times New Roman" pitchFamily="18" charset="0"/>
                <a:cs typeface="Times New Roman" pitchFamily="18" charset="0"/>
              </a:rPr>
              <a:t>Standard I: Culture – Social studies includes experiences  that provide for the study of culture and cultural differences.</a:t>
            </a:r>
          </a:p>
          <a:p>
            <a:r>
              <a:rPr lang="en-US" sz="1400" dirty="0" smtClean="0">
                <a:latin typeface="Times New Roman" pitchFamily="18" charset="0"/>
                <a:cs typeface="Times New Roman" pitchFamily="18" charset="0"/>
              </a:rPr>
              <a:t>Standard III: People, Places, and Environments – Include experiences that provide for the study of people, places and environments.</a:t>
            </a:r>
          </a:p>
          <a:p>
            <a:r>
              <a:rPr lang="en-US" sz="1400" dirty="0" smtClean="0">
                <a:latin typeface="Times New Roman" pitchFamily="18" charset="0"/>
                <a:cs typeface="Times New Roman" pitchFamily="18" charset="0"/>
              </a:rPr>
              <a:t>AL – Alabama Course of Study Standards. Subject: Social Studies (Civics) Grade 7</a:t>
            </a:r>
          </a:p>
          <a:p>
            <a:r>
              <a:rPr lang="en-US" sz="1400" dirty="0" smtClean="0">
                <a:latin typeface="Times New Roman" pitchFamily="18" charset="0"/>
                <a:cs typeface="Times New Roman" pitchFamily="18" charset="0"/>
              </a:rPr>
              <a:t>Standard 9 – Identify individual and civic responsibilities of citizens of the United States.</a:t>
            </a:r>
          </a:p>
          <a:p>
            <a:r>
              <a:rPr lang="en-US" sz="1400" dirty="0" smtClean="0">
                <a:latin typeface="Times New Roman" pitchFamily="18" charset="0"/>
                <a:cs typeface="Times New Roman" pitchFamily="18" charset="0"/>
              </a:rPr>
              <a:t>Standard 11 – Describe examples of conflict, cooperation, and interdependence of groups, societies, and nations using past and current events.</a:t>
            </a:r>
            <a:endParaRPr lang="en-US" sz="1400" dirty="0">
              <a:latin typeface="Times New Roman" pitchFamily="18" charset="0"/>
              <a:cs typeface="Times New Roman" pitchFamily="18" charset="0"/>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latin typeface="Times New Roman" pitchFamily="18" charset="0"/>
                <a:cs typeface="Times New Roman" pitchFamily="18" charset="0"/>
              </a:rPr>
              <a:t>Essential Questions</a:t>
            </a:r>
            <a:endParaRPr lang="en-US" dirty="0">
              <a:latin typeface="Times New Roman" pitchFamily="18" charset="0"/>
              <a:cs typeface="Times New Roman" pitchFamily="18" charset="0"/>
            </a:endParaRPr>
          </a:p>
        </p:txBody>
      </p:sp>
      <p:sp>
        <p:nvSpPr>
          <p:cNvPr id="3" name="Content Placeholder 2"/>
          <p:cNvSpPr>
            <a:spLocks noGrp="1"/>
          </p:cNvSpPr>
          <p:nvPr>
            <p:ph idx="1"/>
          </p:nvPr>
        </p:nvSpPr>
        <p:spPr/>
        <p:txBody>
          <a:bodyPr/>
          <a:lstStyle/>
          <a:p>
            <a:pPr>
              <a:buNone/>
            </a:pPr>
            <a:r>
              <a:rPr lang="en-US" sz="1600" dirty="0" smtClean="0">
                <a:latin typeface="Times New Roman" pitchFamily="18" charset="0"/>
                <a:cs typeface="Times New Roman" pitchFamily="18" charset="0"/>
              </a:rPr>
              <a:t>There are questions that are basic in this unit and some that really require deep thought. These are some of the questions you should think about while reading and add others that you come up with on your own.</a:t>
            </a:r>
          </a:p>
          <a:p>
            <a:pPr>
              <a:buNone/>
            </a:pPr>
            <a:r>
              <a:rPr lang="en-US" sz="1600" dirty="0" smtClean="0">
                <a:latin typeface="Times New Roman" pitchFamily="18" charset="0"/>
                <a:cs typeface="Times New Roman" pitchFamily="18" charset="0"/>
              </a:rPr>
              <a:t>What point of view is the story told from?</a:t>
            </a:r>
          </a:p>
          <a:p>
            <a:pPr>
              <a:buNone/>
            </a:pPr>
            <a:r>
              <a:rPr lang="en-US" sz="1600" dirty="0" smtClean="0">
                <a:latin typeface="Times New Roman" pitchFamily="18" charset="0"/>
                <a:cs typeface="Times New Roman" pitchFamily="18" charset="0"/>
              </a:rPr>
              <a:t>Why is it important for the main character to get the scholarship?</a:t>
            </a:r>
          </a:p>
          <a:p>
            <a:pPr>
              <a:buNone/>
            </a:pPr>
            <a:r>
              <a:rPr lang="en-US" sz="1600" dirty="0" smtClean="0">
                <a:latin typeface="Times New Roman" pitchFamily="18" charset="0"/>
                <a:cs typeface="Times New Roman" pitchFamily="18" charset="0"/>
              </a:rPr>
              <a:t>What are the problems the main character and her family encounter?</a:t>
            </a:r>
          </a:p>
          <a:p>
            <a:pPr>
              <a:buNone/>
            </a:pPr>
            <a:r>
              <a:rPr lang="en-US" sz="1600" dirty="0" smtClean="0">
                <a:latin typeface="Times New Roman" pitchFamily="18" charset="0"/>
                <a:cs typeface="Times New Roman" pitchFamily="18" charset="0"/>
              </a:rPr>
              <a:t>What character traits do the main character and her family exhibit?</a:t>
            </a:r>
          </a:p>
          <a:p>
            <a:pPr>
              <a:buNone/>
            </a:pPr>
            <a:r>
              <a:rPr lang="en-US" sz="1600" dirty="0" smtClean="0">
                <a:latin typeface="Times New Roman" pitchFamily="18" charset="0"/>
                <a:cs typeface="Times New Roman" pitchFamily="18" charset="0"/>
              </a:rPr>
              <a:t>Why does the main character hear the conversation about the scholarship jacket?</a:t>
            </a:r>
          </a:p>
          <a:p>
            <a:pPr>
              <a:buNone/>
            </a:pPr>
            <a:r>
              <a:rPr lang="en-US" sz="1600" dirty="0" smtClean="0">
                <a:latin typeface="Times New Roman" pitchFamily="18" charset="0"/>
                <a:cs typeface="Times New Roman" pitchFamily="18" charset="0"/>
              </a:rPr>
              <a:t>What is the main thing that was said about the scholarship jacket?</a:t>
            </a:r>
          </a:p>
          <a:p>
            <a:pPr>
              <a:buNone/>
            </a:pPr>
            <a:r>
              <a:rPr lang="en-US" sz="1600" dirty="0" smtClean="0">
                <a:latin typeface="Times New Roman" pitchFamily="18" charset="0"/>
                <a:cs typeface="Times New Roman" pitchFamily="18" charset="0"/>
              </a:rPr>
              <a:t>What is the difference between the main character culture and your culture?</a:t>
            </a:r>
          </a:p>
          <a:p>
            <a:pPr>
              <a:buNone/>
            </a:pPr>
            <a:r>
              <a:rPr lang="en-US" sz="1600" dirty="0" smtClean="0">
                <a:latin typeface="Times New Roman" pitchFamily="18" charset="0"/>
                <a:cs typeface="Times New Roman" pitchFamily="18" charset="0"/>
              </a:rPr>
              <a:t>What right does the main character almost lose because of her nationality? Who is on her side?</a:t>
            </a:r>
          </a:p>
          <a:p>
            <a:pPr>
              <a:buNone/>
            </a:pP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Purpose and Expectations of Unit</a:t>
            </a:r>
            <a:endParaRPr lang="en-US" dirty="0"/>
          </a:p>
        </p:txBody>
      </p:sp>
      <p:sp>
        <p:nvSpPr>
          <p:cNvPr id="3" name="Content Placeholder 2"/>
          <p:cNvSpPr>
            <a:spLocks noGrp="1"/>
          </p:cNvSpPr>
          <p:nvPr>
            <p:ph idx="1"/>
          </p:nvPr>
        </p:nvSpPr>
        <p:spPr/>
        <p:txBody>
          <a:bodyPr>
            <a:noAutofit/>
          </a:bodyPr>
          <a:lstStyle/>
          <a:p>
            <a:pPr>
              <a:buNone/>
            </a:pPr>
            <a:r>
              <a:rPr lang="en-US" sz="2400" dirty="0" smtClean="0">
                <a:latin typeface="Times New Roman" pitchFamily="18" charset="0"/>
                <a:cs typeface="Times New Roman" pitchFamily="18" charset="0"/>
              </a:rPr>
              <a:t>Dear Students,</a:t>
            </a:r>
          </a:p>
          <a:p>
            <a:pPr>
              <a:buNone/>
            </a:pPr>
            <a:r>
              <a:rPr lang="en-US" sz="2400" dirty="0" smtClean="0">
                <a:latin typeface="Times New Roman" pitchFamily="18" charset="0"/>
                <a:cs typeface="Times New Roman" pitchFamily="18" charset="0"/>
              </a:rPr>
              <a:t> </a:t>
            </a:r>
            <a:r>
              <a:rPr lang="en-US" sz="2400" dirty="0" smtClean="0">
                <a:latin typeface="Times New Roman" pitchFamily="18" charset="0"/>
                <a:cs typeface="Times New Roman" pitchFamily="18" charset="0"/>
              </a:rPr>
              <a:t>     In this unit, we will take a look at and evaluate character, point of view, and culture. You will use this photo assessment to guide you as we study this unit. This photo album will let you know of the assessments and what to expect on the assessments. You may ask questions throughout the unit, and I will be sure to answer questions you have with a prompt response. I am very much looking forward to this unit and the learning we are doing.</a:t>
            </a:r>
          </a:p>
          <a:p>
            <a:pPr>
              <a:buNone/>
            </a:pPr>
            <a:r>
              <a:rPr lang="en-US" sz="2400" dirty="0" smtClean="0">
                <a:latin typeface="Times New Roman" pitchFamily="18" charset="0"/>
                <a:cs typeface="Times New Roman" pitchFamily="18" charset="0"/>
              </a:rPr>
              <a:t> </a:t>
            </a:r>
            <a:r>
              <a:rPr lang="en-US" sz="2400" dirty="0" smtClean="0">
                <a:latin typeface="Times New Roman" pitchFamily="18" charset="0"/>
                <a:cs typeface="Times New Roman" pitchFamily="18" charset="0"/>
              </a:rPr>
              <a:t>                                                        Ms. B. Colvin</a:t>
            </a:r>
            <a:endParaRPr lang="en-US" sz="2400" dirty="0">
              <a:latin typeface="Times New Roman" pitchFamily="18" charset="0"/>
              <a:cs typeface="Times New Roman" pitchFamily="18" charset="0"/>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Assessments</a:t>
            </a:r>
            <a:endParaRPr lang="en-US" dirty="0"/>
          </a:p>
        </p:txBody>
      </p:sp>
      <p:sp>
        <p:nvSpPr>
          <p:cNvPr id="3" name="Content Placeholder 2"/>
          <p:cNvSpPr>
            <a:spLocks noGrp="1"/>
          </p:cNvSpPr>
          <p:nvPr>
            <p:ph idx="1"/>
          </p:nvPr>
        </p:nvSpPr>
        <p:spPr/>
        <p:txBody>
          <a:bodyPr/>
          <a:lstStyle/>
          <a:p>
            <a:pPr algn="ctr"/>
            <a:r>
              <a:rPr lang="en-US" dirty="0" smtClean="0"/>
              <a:t>#1 Diagnostic Assessment</a:t>
            </a:r>
          </a:p>
          <a:p>
            <a:pPr algn="ctr"/>
            <a:r>
              <a:rPr lang="en-US" dirty="0" smtClean="0"/>
              <a:t>#2 Pre-Assessment - Formative Assessment</a:t>
            </a:r>
          </a:p>
          <a:p>
            <a:pPr algn="ctr"/>
            <a:r>
              <a:rPr lang="en-US" dirty="0" smtClean="0"/>
              <a:t>#3 Exit Slips - Formative Assessment</a:t>
            </a:r>
          </a:p>
          <a:p>
            <a:pPr algn="ctr"/>
            <a:r>
              <a:rPr lang="en-US" dirty="0" smtClean="0"/>
              <a:t>#4 Quiz – Formative Assessment with Stated Propositions</a:t>
            </a:r>
          </a:p>
          <a:p>
            <a:pPr algn="ctr"/>
            <a:r>
              <a:rPr lang="en-US" dirty="0" smtClean="0"/>
              <a:t>#5 Speech Writing and Delivering –Performance Assessment</a:t>
            </a: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#1 Diagnostic Assessment</a:t>
            </a:r>
            <a:endParaRPr lang="en-US" dirty="0"/>
          </a:p>
        </p:txBody>
      </p:sp>
      <p:sp>
        <p:nvSpPr>
          <p:cNvPr id="3" name="Content Placeholder 2"/>
          <p:cNvSpPr>
            <a:spLocks noGrp="1"/>
          </p:cNvSpPr>
          <p:nvPr>
            <p:ph idx="1"/>
          </p:nvPr>
        </p:nvSpPr>
        <p:spPr/>
        <p:txBody>
          <a:bodyPr/>
          <a:lstStyle/>
          <a:p>
            <a:r>
              <a:rPr lang="en-US" dirty="0" smtClean="0"/>
              <a:t>Family Survey </a:t>
            </a:r>
          </a:p>
          <a:p>
            <a:pPr lvl="1"/>
            <a:r>
              <a:rPr lang="en-US" dirty="0" smtClean="0"/>
              <a:t>What impact will academics have on your child’s life?</a:t>
            </a:r>
          </a:p>
          <a:p>
            <a:pPr lvl="1"/>
            <a:r>
              <a:rPr lang="en-US" dirty="0" smtClean="0"/>
              <a:t>Do you value education in your home?</a:t>
            </a:r>
          </a:p>
          <a:p>
            <a:pPr lvl="1"/>
            <a:r>
              <a:rPr lang="en-US" dirty="0" smtClean="0"/>
              <a:t>What traditions in your family are special and you practice?</a:t>
            </a:r>
          </a:p>
          <a:p>
            <a:pPr lvl="1"/>
            <a:r>
              <a:rPr lang="en-US" dirty="0" smtClean="0"/>
              <a:t>What do you want different for your child than you had growing up?</a:t>
            </a:r>
            <a:endParaRPr lang="en-US" dirty="0" smtClean="0"/>
          </a:p>
          <a:p>
            <a:pPr lvl="1">
              <a:buNone/>
            </a:pPr>
            <a:endParaRPr lang="en-US" dirty="0" smtClean="0"/>
          </a:p>
          <a:p>
            <a:pPr lvl="1"/>
            <a:endParaRPr lang="en-US" dirty="0" smtClean="0"/>
          </a:p>
          <a:p>
            <a:pPr lvl="1"/>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#2 Pre-Assessment</a:t>
            </a:r>
            <a:endParaRPr lang="en-US" dirty="0"/>
          </a:p>
        </p:txBody>
      </p:sp>
      <p:sp>
        <p:nvSpPr>
          <p:cNvPr id="3" name="Content Placeholder 2"/>
          <p:cNvSpPr>
            <a:spLocks noGrp="1"/>
          </p:cNvSpPr>
          <p:nvPr>
            <p:ph idx="1"/>
          </p:nvPr>
        </p:nvSpPr>
        <p:spPr/>
        <p:txBody>
          <a:bodyPr/>
          <a:lstStyle/>
          <a:p>
            <a:r>
              <a:rPr lang="en-US" dirty="0" smtClean="0"/>
              <a:t>Pre-Assessment</a:t>
            </a:r>
          </a:p>
          <a:p>
            <a:pPr lvl="1"/>
            <a:r>
              <a:rPr lang="en-US" dirty="0" smtClean="0"/>
              <a:t>What is character?</a:t>
            </a:r>
          </a:p>
          <a:p>
            <a:pPr lvl="1"/>
            <a:r>
              <a:rPr lang="en-US" dirty="0" smtClean="0"/>
              <a:t>How does character affect a person?</a:t>
            </a:r>
          </a:p>
          <a:p>
            <a:pPr lvl="1"/>
            <a:r>
              <a:rPr lang="en-US" dirty="0" smtClean="0"/>
              <a:t>What things affect the plot of a story?</a:t>
            </a:r>
          </a:p>
          <a:p>
            <a:pPr lvl="1"/>
            <a:r>
              <a:rPr lang="en-US" dirty="0" smtClean="0"/>
              <a:t>How many points of view can a story be told from?</a:t>
            </a:r>
          </a:p>
          <a:p>
            <a:pPr lvl="1"/>
            <a:r>
              <a:rPr lang="en-US" dirty="0" smtClean="0"/>
              <a:t>What is sequential order?</a:t>
            </a:r>
          </a:p>
          <a:p>
            <a:pPr lvl="1"/>
            <a:r>
              <a:rPr lang="en-US" dirty="0" smtClean="0"/>
              <a:t>What does eavesdrop and agile mean?</a:t>
            </a:r>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#3 Exit Slips</a:t>
            </a:r>
            <a:endParaRPr lang="en-US" dirty="0"/>
          </a:p>
        </p:txBody>
      </p:sp>
      <p:sp>
        <p:nvSpPr>
          <p:cNvPr id="3" name="Content Placeholder 2"/>
          <p:cNvSpPr>
            <a:spLocks noGrp="1"/>
          </p:cNvSpPr>
          <p:nvPr>
            <p:ph idx="1"/>
          </p:nvPr>
        </p:nvSpPr>
        <p:spPr/>
        <p:txBody>
          <a:bodyPr/>
          <a:lstStyle/>
          <a:p>
            <a:r>
              <a:rPr lang="en-US" dirty="0" smtClean="0"/>
              <a:t>The exit slips are for students to turn in at the end of class that will state any of the following:</a:t>
            </a:r>
          </a:p>
          <a:p>
            <a:pPr lvl="1"/>
            <a:r>
              <a:rPr lang="en-US" dirty="0" smtClean="0"/>
              <a:t> what they do not understand from class</a:t>
            </a:r>
          </a:p>
          <a:p>
            <a:pPr lvl="1"/>
            <a:r>
              <a:rPr lang="en-US" dirty="0" smtClean="0"/>
              <a:t> questions they would like to have answers to</a:t>
            </a:r>
          </a:p>
          <a:p>
            <a:pPr lvl="1"/>
            <a:r>
              <a:rPr lang="en-US" dirty="0" smtClean="0"/>
              <a:t> comments they would like to have shared with the class</a:t>
            </a:r>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492</TotalTime>
  <Words>2364</Words>
  <Application>Microsoft Office PowerPoint</Application>
  <PresentationFormat>On-screen Show (4:3)</PresentationFormat>
  <Paragraphs>242</Paragraphs>
  <Slides>21</Slides>
  <Notes>0</Notes>
  <HiddenSlides>0</HiddenSlides>
  <MMClips>0</MMClips>
  <ScaleCrop>false</ScaleCrop>
  <HeadingPairs>
    <vt:vector size="4" baseType="variant">
      <vt:variant>
        <vt:lpstr>Theme</vt:lpstr>
      </vt:variant>
      <vt:variant>
        <vt:i4>1</vt:i4>
      </vt:variant>
      <vt:variant>
        <vt:lpstr>Slide Titles</vt:lpstr>
      </vt:variant>
      <vt:variant>
        <vt:i4>21</vt:i4>
      </vt:variant>
    </vt:vector>
  </HeadingPairs>
  <TitlesOfParts>
    <vt:vector size="22" baseType="lpstr">
      <vt:lpstr>Office Theme</vt:lpstr>
      <vt:lpstr>Assessment Photo Album</vt:lpstr>
      <vt:lpstr>Overview of Unit</vt:lpstr>
      <vt:lpstr>State and National Standards</vt:lpstr>
      <vt:lpstr>Essential Questions</vt:lpstr>
      <vt:lpstr>Purpose and Expectations of Unit</vt:lpstr>
      <vt:lpstr>Assessments</vt:lpstr>
      <vt:lpstr>#1 Diagnostic Assessment</vt:lpstr>
      <vt:lpstr>#2 Pre-Assessment</vt:lpstr>
      <vt:lpstr>#3 Exit Slips</vt:lpstr>
      <vt:lpstr>Formative Assessment with Proposition Question</vt:lpstr>
      <vt:lpstr>#5 Speech Writing – Performance Assessment</vt:lpstr>
      <vt:lpstr>Rubric for Speech</vt:lpstr>
      <vt:lpstr>Rubric for Speech (con’t)</vt:lpstr>
      <vt:lpstr>Rubric for Speech (con’t)</vt:lpstr>
      <vt:lpstr>Student’s Grade Sheet</vt:lpstr>
      <vt:lpstr>Assessment Photo Album (Group Project)</vt:lpstr>
      <vt:lpstr>Assessment Photo Album (Group Project) Con’t.</vt:lpstr>
      <vt:lpstr>Assessment Photo Album (Group Project) con’t</vt:lpstr>
      <vt:lpstr>Assessment Photo Album (Group Project) con’t</vt:lpstr>
      <vt:lpstr>Assessment Photo Album (Group Project) con’t</vt:lpstr>
      <vt:lpstr>Revisions to Photo Album</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Assessment Photo Album</dc:title>
  <dc:creator>Beverly Colvin</dc:creator>
  <cp:lastModifiedBy>Beverly Colvin</cp:lastModifiedBy>
  <cp:revision>7</cp:revision>
  <dcterms:created xsi:type="dcterms:W3CDTF">2010-12-12T02:02:08Z</dcterms:created>
  <dcterms:modified xsi:type="dcterms:W3CDTF">2010-12-13T06:22:02Z</dcterms:modified>
</cp:coreProperties>
</file>

<file path=docProps/thumbnail.jpeg>
</file>